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diagrams/data1.xml" ContentType="application/vnd.openxmlformats-officedocument.drawingml.diagramData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4.xml" ContentType="application/vnd.openxmlformats-officedocument.customXml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8"/>
  </p:notesMasterIdLst>
  <p:sldIdLst>
    <p:sldId id="256" r:id="rId6"/>
    <p:sldId id="257" r:id="rId7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49">
          <p15:clr>
            <a:srgbClr val="A4A3A4"/>
          </p15:clr>
        </p15:guide>
        <p15:guide id="2" pos="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5697"/>
    <a:srgbClr val="83C55B"/>
    <a:srgbClr val="0070C0"/>
    <a:srgbClr val="000000"/>
    <a:srgbClr val="D0E6CF"/>
    <a:srgbClr val="0096C8"/>
    <a:srgbClr val="0092D4"/>
    <a:srgbClr val="00A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2842" autoAdjust="0"/>
  </p:normalViewPr>
  <p:slideViewPr>
    <p:cSldViewPr snapToGrid="0" showGuides="1">
      <p:cViewPr varScale="1">
        <p:scale>
          <a:sx n="151" d="100"/>
          <a:sy n="151" d="100"/>
        </p:scale>
        <p:origin x="1080" y="180"/>
      </p:cViewPr>
      <p:guideLst>
        <p:guide orient="horz" pos="2749"/>
        <p:guide pos="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5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E8385-C125-4E32-9416-1B53FC3FE879}" type="doc">
      <dgm:prSet loTypeId="urn:microsoft.com/office/officeart/2005/8/layout/cycle3" loCatId="cycle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sv-SE"/>
        </a:p>
      </dgm:t>
    </dgm:pt>
    <dgm:pt modelId="{8128DD6C-75E6-47B9-98D6-9870CB370746}">
      <dgm:prSet phldrT="[Text]" custT="1"/>
      <dgm:spPr/>
      <dgm:t>
        <a:bodyPr/>
        <a:lstStyle/>
        <a:p>
          <a:pPr algn="ctr"/>
          <a:r>
            <a:rPr lang="sv-SE" sz="800" b="1" dirty="0"/>
            <a:t>Januari</a:t>
          </a:r>
        </a:p>
        <a:p>
          <a:pPr algn="l"/>
          <a:r>
            <a:rPr lang="sv-SE" sz="800" b="1" dirty="0" smtClean="0"/>
            <a:t>Övergripande </a:t>
          </a:r>
          <a:r>
            <a:rPr lang="sv-SE" sz="800" b="1" dirty="0"/>
            <a:t>analys </a:t>
          </a:r>
          <a:r>
            <a:rPr lang="sv-SE" sz="800" b="1" dirty="0" err="1"/>
            <a:t>ytterfallskostnader</a:t>
          </a:r>
          <a:endParaRPr lang="sv-SE" sz="800" b="1" dirty="0"/>
        </a:p>
      </dgm:t>
    </dgm:pt>
    <dgm:pt modelId="{CE4CB533-C181-49CC-9C8F-3B64E9C88158}" type="parTrans" cxnId="{07CB9544-9D59-4B34-B348-054D821A1796}">
      <dgm:prSet/>
      <dgm:spPr/>
      <dgm:t>
        <a:bodyPr/>
        <a:lstStyle/>
        <a:p>
          <a:endParaRPr lang="sv-SE"/>
        </a:p>
      </dgm:t>
    </dgm:pt>
    <dgm:pt modelId="{F034719E-F120-4A80-ADCC-B30293DF9C9F}" type="sibTrans" cxnId="{07CB9544-9D59-4B34-B348-054D821A1796}">
      <dgm:prSet/>
      <dgm:spPr/>
      <dgm:t>
        <a:bodyPr/>
        <a:lstStyle/>
        <a:p>
          <a:endParaRPr lang="sv-SE"/>
        </a:p>
      </dgm:t>
    </dgm:pt>
    <dgm:pt modelId="{77810E1E-6FDD-44F9-9A01-29D389C9C3AE}">
      <dgm:prSet phldrT="[Text]" custT="1"/>
      <dgm:spPr/>
      <dgm:t>
        <a:bodyPr/>
        <a:lstStyle/>
        <a:p>
          <a:pPr algn="ctr"/>
          <a:r>
            <a:rPr lang="sv-SE" sz="800" b="1"/>
            <a:t>Februari</a:t>
          </a:r>
        </a:p>
      </dgm:t>
    </dgm:pt>
    <dgm:pt modelId="{9317BDA3-A696-4B81-BC27-F3914FBCEE23}" type="parTrans" cxnId="{58769312-1DC7-4EF9-B296-81849348BC3D}">
      <dgm:prSet/>
      <dgm:spPr/>
      <dgm:t>
        <a:bodyPr/>
        <a:lstStyle/>
        <a:p>
          <a:endParaRPr lang="sv-SE"/>
        </a:p>
      </dgm:t>
    </dgm:pt>
    <dgm:pt modelId="{D5CAD265-4FCE-4223-B0A3-FB363157F709}" type="sibTrans" cxnId="{58769312-1DC7-4EF9-B296-81849348BC3D}">
      <dgm:prSet/>
      <dgm:spPr/>
      <dgm:t>
        <a:bodyPr/>
        <a:lstStyle/>
        <a:p>
          <a:endParaRPr lang="sv-SE"/>
        </a:p>
      </dgm:t>
    </dgm:pt>
    <dgm:pt modelId="{7D3B708F-E4AD-4754-88DB-5D631ECAC30F}">
      <dgm:prSet phldrT="[Text]" custT="1"/>
      <dgm:spPr/>
      <dgm:t>
        <a:bodyPr/>
        <a:lstStyle/>
        <a:p>
          <a:pPr algn="ctr"/>
          <a:r>
            <a:rPr lang="sv-SE" sz="800" b="1" dirty="0"/>
            <a:t>Mars</a:t>
          </a:r>
        </a:p>
        <a:p>
          <a:pPr algn="l"/>
          <a:r>
            <a:rPr lang="sv-SE" sz="800" b="1" dirty="0"/>
            <a:t>God Vård</a:t>
          </a:r>
        </a:p>
      </dgm:t>
    </dgm:pt>
    <dgm:pt modelId="{68879AA4-F402-4825-8751-FA4DACC2A3F2}" type="parTrans" cxnId="{1F2D8D6A-4C76-4F0A-A458-CBCC4608E163}">
      <dgm:prSet/>
      <dgm:spPr/>
      <dgm:t>
        <a:bodyPr/>
        <a:lstStyle/>
        <a:p>
          <a:endParaRPr lang="sv-SE"/>
        </a:p>
      </dgm:t>
    </dgm:pt>
    <dgm:pt modelId="{051D387B-FCB6-4089-B601-338DAE8E288F}" type="sibTrans" cxnId="{1F2D8D6A-4C76-4F0A-A458-CBCC4608E163}">
      <dgm:prSet/>
      <dgm:spPr/>
      <dgm:t>
        <a:bodyPr/>
        <a:lstStyle/>
        <a:p>
          <a:endParaRPr lang="sv-SE"/>
        </a:p>
      </dgm:t>
    </dgm:pt>
    <dgm:pt modelId="{75CFE5EC-7C3D-4E3D-9025-C533F74C697A}">
      <dgm:prSet phldrT="[Text]" custT="1"/>
      <dgm:spPr/>
      <dgm:t>
        <a:bodyPr/>
        <a:lstStyle/>
        <a:p>
          <a:pPr algn="ctr"/>
          <a:r>
            <a:rPr lang="sv-SE" sz="800" b="1"/>
            <a:t>April</a:t>
          </a:r>
        </a:p>
      </dgm:t>
    </dgm:pt>
    <dgm:pt modelId="{206C2532-0712-4A48-B7AD-F5B40642079D}" type="parTrans" cxnId="{84175749-C36A-41DE-9CF4-0F8E47A44F60}">
      <dgm:prSet/>
      <dgm:spPr/>
      <dgm:t>
        <a:bodyPr/>
        <a:lstStyle/>
        <a:p>
          <a:endParaRPr lang="sv-SE"/>
        </a:p>
      </dgm:t>
    </dgm:pt>
    <dgm:pt modelId="{67D80579-C98A-40A0-B505-DF0427B5EFCF}" type="sibTrans" cxnId="{84175749-C36A-41DE-9CF4-0F8E47A44F60}">
      <dgm:prSet/>
      <dgm:spPr/>
      <dgm:t>
        <a:bodyPr/>
        <a:lstStyle/>
        <a:p>
          <a:endParaRPr lang="sv-SE"/>
        </a:p>
      </dgm:t>
    </dgm:pt>
    <dgm:pt modelId="{83DA6E14-B3B7-4135-BC59-53F85F4C8A35}">
      <dgm:prSet phldrT="[Text]" custT="1"/>
      <dgm:spPr/>
      <dgm:t>
        <a:bodyPr/>
        <a:lstStyle/>
        <a:p>
          <a:pPr algn="ctr"/>
          <a:r>
            <a:rPr lang="sv-SE" sz="800" b="1" dirty="0" smtClean="0"/>
            <a:t>Maj</a:t>
          </a:r>
        </a:p>
        <a:p>
          <a:pPr algn="l"/>
          <a:r>
            <a:rPr lang="sv-SE" sz="800" b="1" dirty="0" smtClean="0"/>
            <a:t>Standardiserade vårdförlopp</a:t>
          </a:r>
          <a:endParaRPr lang="sv-SE" sz="800" b="1" dirty="0"/>
        </a:p>
      </dgm:t>
    </dgm:pt>
    <dgm:pt modelId="{B97A389F-DBF1-4035-B412-ED6AB3382EC1}" type="parTrans" cxnId="{0672FE9A-546C-4BFF-AF19-778394CF8914}">
      <dgm:prSet/>
      <dgm:spPr/>
      <dgm:t>
        <a:bodyPr/>
        <a:lstStyle/>
        <a:p>
          <a:endParaRPr lang="sv-SE"/>
        </a:p>
      </dgm:t>
    </dgm:pt>
    <dgm:pt modelId="{3E6585FA-793A-4F3B-B7B4-EC356BEF3C0D}" type="sibTrans" cxnId="{0672FE9A-546C-4BFF-AF19-778394CF8914}">
      <dgm:prSet/>
      <dgm:spPr/>
      <dgm:t>
        <a:bodyPr/>
        <a:lstStyle/>
        <a:p>
          <a:endParaRPr lang="sv-SE"/>
        </a:p>
      </dgm:t>
    </dgm:pt>
    <dgm:pt modelId="{0631D216-0850-442B-976C-81EB39630131}">
      <dgm:prSet phldrT="[Text]" custT="1"/>
      <dgm:spPr/>
      <dgm:t>
        <a:bodyPr/>
        <a:lstStyle/>
        <a:p>
          <a:pPr algn="ctr"/>
          <a:r>
            <a:rPr lang="sv-SE" sz="800" b="1" dirty="0"/>
            <a:t>Juni</a:t>
          </a:r>
        </a:p>
        <a:p>
          <a:pPr algn="l"/>
          <a:r>
            <a:rPr lang="sv-SE" sz="800" b="1" dirty="0"/>
            <a:t>Hälso- och sjukvårdsrapporten</a:t>
          </a:r>
        </a:p>
        <a:p>
          <a:pPr algn="l"/>
          <a:r>
            <a:rPr lang="sv-SE" sz="800" b="1" dirty="0"/>
            <a:t>Uppdatering av Norrbottens roll i samhällsekonomin</a:t>
          </a:r>
        </a:p>
        <a:p>
          <a:pPr algn="l"/>
          <a:r>
            <a:rPr lang="sv-SE" sz="800" b="1" dirty="0"/>
            <a:t>Gruvnäringen</a:t>
          </a:r>
        </a:p>
      </dgm:t>
    </dgm:pt>
    <dgm:pt modelId="{E01527DF-E98E-40CD-943C-440B5974AAD6}" type="parTrans" cxnId="{384B34D9-6D57-4BE5-805D-087B9F47E544}">
      <dgm:prSet/>
      <dgm:spPr/>
      <dgm:t>
        <a:bodyPr/>
        <a:lstStyle/>
        <a:p>
          <a:endParaRPr lang="sv-SE"/>
        </a:p>
      </dgm:t>
    </dgm:pt>
    <dgm:pt modelId="{DB3228F4-7B54-44F9-A4B6-8BD13CDE2791}" type="sibTrans" cxnId="{384B34D9-6D57-4BE5-805D-087B9F47E544}">
      <dgm:prSet/>
      <dgm:spPr/>
      <dgm:t>
        <a:bodyPr/>
        <a:lstStyle/>
        <a:p>
          <a:endParaRPr lang="sv-SE"/>
        </a:p>
      </dgm:t>
    </dgm:pt>
    <dgm:pt modelId="{FE5C92AB-8A1C-4F67-AEC1-62EC23A8B36D}">
      <dgm:prSet phldrT="[Text]" custT="1"/>
      <dgm:spPr/>
      <dgm:t>
        <a:bodyPr/>
        <a:lstStyle/>
        <a:p>
          <a:r>
            <a:rPr lang="sv-SE" sz="800" b="1"/>
            <a:t>Juli</a:t>
          </a:r>
        </a:p>
      </dgm:t>
    </dgm:pt>
    <dgm:pt modelId="{D698D13E-E3EE-4069-8B5A-7705CE9FCB7E}" type="parTrans" cxnId="{2F58755D-8CB5-49D4-A101-53546A9FA072}">
      <dgm:prSet/>
      <dgm:spPr/>
      <dgm:t>
        <a:bodyPr/>
        <a:lstStyle/>
        <a:p>
          <a:endParaRPr lang="sv-SE"/>
        </a:p>
      </dgm:t>
    </dgm:pt>
    <dgm:pt modelId="{E28AF533-592B-46EE-A125-D1F1D5091067}" type="sibTrans" cxnId="{2F58755D-8CB5-49D4-A101-53546A9FA072}">
      <dgm:prSet/>
      <dgm:spPr/>
      <dgm:t>
        <a:bodyPr/>
        <a:lstStyle/>
        <a:p>
          <a:endParaRPr lang="sv-SE"/>
        </a:p>
      </dgm:t>
    </dgm:pt>
    <dgm:pt modelId="{BC32D04C-D803-4DA1-ADBF-52488C0D360F}">
      <dgm:prSet phldrT="[Text]" custT="1"/>
      <dgm:spPr/>
      <dgm:t>
        <a:bodyPr/>
        <a:lstStyle/>
        <a:p>
          <a:pPr algn="ctr"/>
          <a:r>
            <a:rPr lang="sv-SE" sz="800" b="1" dirty="0" smtClean="0"/>
            <a:t>Augusti</a:t>
          </a:r>
        </a:p>
        <a:p>
          <a:pPr algn="l"/>
          <a:r>
            <a:rPr lang="sv-SE" sz="800" b="1" dirty="0" smtClean="0"/>
            <a:t>Uppgifts och kompetensutveckling</a:t>
          </a:r>
        </a:p>
        <a:p>
          <a:pPr algn="l"/>
          <a:r>
            <a:rPr lang="sv-SE" sz="800" b="1" dirty="0" smtClean="0"/>
            <a:t>Sexuell och reproduktiv hälsa och rättigheter</a:t>
          </a:r>
          <a:endParaRPr lang="sv-SE" sz="800" b="1" dirty="0"/>
        </a:p>
      </dgm:t>
    </dgm:pt>
    <dgm:pt modelId="{7A1124F4-D5CF-4AB0-9ECE-C4C0D583371A}" type="parTrans" cxnId="{3EB78FCD-3BCF-4C1B-9954-8B57B4F9D334}">
      <dgm:prSet/>
      <dgm:spPr/>
      <dgm:t>
        <a:bodyPr/>
        <a:lstStyle/>
        <a:p>
          <a:endParaRPr lang="sv-SE"/>
        </a:p>
      </dgm:t>
    </dgm:pt>
    <dgm:pt modelId="{A5709505-7E7F-4B4D-888C-21C810DA06EA}" type="sibTrans" cxnId="{3EB78FCD-3BCF-4C1B-9954-8B57B4F9D334}">
      <dgm:prSet/>
      <dgm:spPr/>
      <dgm:t>
        <a:bodyPr/>
        <a:lstStyle/>
        <a:p>
          <a:endParaRPr lang="sv-SE"/>
        </a:p>
      </dgm:t>
    </dgm:pt>
    <dgm:pt modelId="{6FF44153-FB6C-4082-BD48-C2402A819365}">
      <dgm:prSet phldrT="[Text]" custT="1"/>
      <dgm:spPr/>
      <dgm:t>
        <a:bodyPr/>
        <a:lstStyle/>
        <a:p>
          <a:pPr algn="ctr"/>
          <a:r>
            <a:rPr lang="sv-SE" sz="800" b="1" dirty="0" smtClean="0"/>
            <a:t>September</a:t>
          </a:r>
        </a:p>
        <a:p>
          <a:pPr algn="l"/>
          <a:r>
            <a:rPr lang="sv-SE" sz="800" b="1" dirty="0" smtClean="0"/>
            <a:t>En analys av kostnader och demografi </a:t>
          </a:r>
          <a:endParaRPr lang="sv-SE" sz="800" b="1" dirty="0"/>
        </a:p>
      </dgm:t>
    </dgm:pt>
    <dgm:pt modelId="{729A168B-3C4F-464A-9049-F55A8FD11D20}" type="parTrans" cxnId="{1F606D07-6B7C-4619-911B-AFC16912C702}">
      <dgm:prSet/>
      <dgm:spPr/>
      <dgm:t>
        <a:bodyPr/>
        <a:lstStyle/>
        <a:p>
          <a:endParaRPr lang="sv-SE"/>
        </a:p>
      </dgm:t>
    </dgm:pt>
    <dgm:pt modelId="{AEB1CFA0-31F3-4027-83F9-328A5507FFF6}" type="sibTrans" cxnId="{1F606D07-6B7C-4619-911B-AFC16912C702}">
      <dgm:prSet/>
      <dgm:spPr/>
      <dgm:t>
        <a:bodyPr/>
        <a:lstStyle/>
        <a:p>
          <a:endParaRPr lang="sv-SE"/>
        </a:p>
      </dgm:t>
    </dgm:pt>
    <dgm:pt modelId="{177001C5-EDEF-4C79-85D1-66B186D9BA5A}">
      <dgm:prSet phldrT="[Text]" custT="1"/>
      <dgm:spPr/>
      <dgm:t>
        <a:bodyPr/>
        <a:lstStyle/>
        <a:p>
          <a:pPr algn="ctr"/>
          <a:r>
            <a:rPr lang="sv-SE" sz="800" b="1" dirty="0" smtClean="0"/>
            <a:t>Oktober</a:t>
          </a:r>
        </a:p>
        <a:p>
          <a:pPr algn="l"/>
          <a:r>
            <a:rPr lang="sv-SE" sz="800" b="1" dirty="0" smtClean="0"/>
            <a:t>KPP 2020</a:t>
          </a:r>
        </a:p>
        <a:p>
          <a:pPr algn="l"/>
          <a:r>
            <a:rPr lang="sv-SE" sz="800" b="1" dirty="0" smtClean="0"/>
            <a:t>Rekryteringsbehov</a:t>
          </a:r>
        </a:p>
        <a:p>
          <a:pPr algn="l"/>
          <a:r>
            <a:rPr lang="sv-SE" sz="800" b="1" dirty="0" smtClean="0"/>
            <a:t>Samverkansstrukturen  med civilsamhället?</a:t>
          </a:r>
          <a:endParaRPr lang="sv-SE" sz="800" b="1" dirty="0"/>
        </a:p>
      </dgm:t>
    </dgm:pt>
    <dgm:pt modelId="{E34F2510-F3C3-4F65-94A1-38BDCD17EAD1}" type="parTrans" cxnId="{18F0B4EA-4CB7-4710-9135-B93FBE686F35}">
      <dgm:prSet/>
      <dgm:spPr/>
      <dgm:t>
        <a:bodyPr/>
        <a:lstStyle/>
        <a:p>
          <a:endParaRPr lang="sv-SE"/>
        </a:p>
      </dgm:t>
    </dgm:pt>
    <dgm:pt modelId="{F8556CFE-FB58-4E8C-88DD-85B312BCCD36}" type="sibTrans" cxnId="{18F0B4EA-4CB7-4710-9135-B93FBE686F35}">
      <dgm:prSet/>
      <dgm:spPr/>
      <dgm:t>
        <a:bodyPr/>
        <a:lstStyle/>
        <a:p>
          <a:endParaRPr lang="sv-SE"/>
        </a:p>
      </dgm:t>
    </dgm:pt>
    <dgm:pt modelId="{62EE2575-2181-4BF2-B193-6794641372FD}">
      <dgm:prSet phldrT="[Text]" custT="1"/>
      <dgm:spPr/>
      <dgm:t>
        <a:bodyPr/>
        <a:lstStyle/>
        <a:p>
          <a:pPr algn="ctr"/>
          <a:r>
            <a:rPr lang="sv-SE" sz="800" b="1" dirty="0"/>
            <a:t>November</a:t>
          </a:r>
        </a:p>
        <a:p>
          <a:pPr algn="l"/>
          <a:r>
            <a:rPr lang="sv-SE" sz="800" b="1" dirty="0" smtClean="0"/>
            <a:t>GAP-analys</a:t>
          </a:r>
        </a:p>
        <a:p>
          <a:pPr algn="l"/>
          <a:r>
            <a:rPr lang="sv-SE" sz="800" b="1" dirty="0" smtClean="0"/>
            <a:t>Standardiserade vårdförlopp</a:t>
          </a:r>
          <a:endParaRPr lang="sv-SE" sz="800" b="1" dirty="0"/>
        </a:p>
      </dgm:t>
    </dgm:pt>
    <dgm:pt modelId="{9883364E-92A1-4A89-A4C0-D1ABCCC41986}" type="parTrans" cxnId="{BFC1716C-300A-4990-AAD3-C6395D7B5150}">
      <dgm:prSet/>
      <dgm:spPr/>
      <dgm:t>
        <a:bodyPr/>
        <a:lstStyle/>
        <a:p>
          <a:endParaRPr lang="sv-SE"/>
        </a:p>
      </dgm:t>
    </dgm:pt>
    <dgm:pt modelId="{7981D257-13AF-49FE-9911-621EBC4605C0}" type="sibTrans" cxnId="{BFC1716C-300A-4990-AAD3-C6395D7B5150}">
      <dgm:prSet/>
      <dgm:spPr/>
      <dgm:t>
        <a:bodyPr/>
        <a:lstStyle/>
        <a:p>
          <a:endParaRPr lang="sv-SE"/>
        </a:p>
      </dgm:t>
    </dgm:pt>
    <dgm:pt modelId="{A0D15CB5-3B85-445B-A26A-6A36D868DDA8}">
      <dgm:prSet phldrT="[Text]" custT="1"/>
      <dgm:spPr/>
      <dgm:t>
        <a:bodyPr/>
        <a:lstStyle/>
        <a:p>
          <a:pPr algn="ctr"/>
          <a:r>
            <a:rPr lang="sv-SE" sz="800" b="1" dirty="0"/>
            <a:t>December</a:t>
          </a:r>
        </a:p>
        <a:p>
          <a:pPr algn="l"/>
          <a:r>
            <a:rPr lang="sv-SE" sz="800" b="1" dirty="0" smtClean="0"/>
            <a:t>Agenda </a:t>
          </a:r>
          <a:r>
            <a:rPr lang="sv-SE" sz="800" b="1" dirty="0"/>
            <a:t>2030</a:t>
          </a:r>
        </a:p>
        <a:p>
          <a:pPr algn="l"/>
          <a:r>
            <a:rPr lang="sv-SE" sz="800" b="1" dirty="0"/>
            <a:t>Skogsnäringen</a:t>
          </a:r>
        </a:p>
        <a:p>
          <a:pPr algn="l"/>
          <a:r>
            <a:rPr lang="sv-SE" sz="800" b="1" dirty="0" smtClean="0"/>
            <a:t>Finansiering </a:t>
          </a:r>
          <a:r>
            <a:rPr lang="sv-SE" sz="800" b="1" dirty="0"/>
            <a:t>kulturaktörer</a:t>
          </a:r>
        </a:p>
      </dgm:t>
    </dgm:pt>
    <dgm:pt modelId="{9882DDB1-7CA3-40BC-8270-6263FCFD06EB}" type="parTrans" cxnId="{E391F924-8824-464B-B5B0-0806AA04CF75}">
      <dgm:prSet/>
      <dgm:spPr/>
      <dgm:t>
        <a:bodyPr/>
        <a:lstStyle/>
        <a:p>
          <a:endParaRPr lang="sv-SE"/>
        </a:p>
      </dgm:t>
    </dgm:pt>
    <dgm:pt modelId="{175EF9BD-8ABD-4A36-BB85-AB319B1788BA}" type="sibTrans" cxnId="{E391F924-8824-464B-B5B0-0806AA04CF75}">
      <dgm:prSet/>
      <dgm:spPr/>
      <dgm:t>
        <a:bodyPr/>
        <a:lstStyle/>
        <a:p>
          <a:endParaRPr lang="sv-SE"/>
        </a:p>
      </dgm:t>
    </dgm:pt>
    <dgm:pt modelId="{88CDE87B-518E-4AAE-878F-B7C4AB46ADA0}">
      <dgm:prSet custT="1"/>
      <dgm:spPr/>
      <dgm:t>
        <a:bodyPr/>
        <a:lstStyle/>
        <a:p>
          <a:pPr algn="l"/>
          <a:endParaRPr lang="sv-SE" sz="800"/>
        </a:p>
      </dgm:t>
    </dgm:pt>
    <dgm:pt modelId="{FB03DED8-2472-4BE1-85DD-B141F3722CFF}" type="parTrans" cxnId="{FBD81E4A-6CAB-4A03-A376-6F75E4E858B3}">
      <dgm:prSet/>
      <dgm:spPr/>
      <dgm:t>
        <a:bodyPr/>
        <a:lstStyle/>
        <a:p>
          <a:endParaRPr lang="sv-SE"/>
        </a:p>
      </dgm:t>
    </dgm:pt>
    <dgm:pt modelId="{D68655FC-8461-46C8-A688-714898FDDCD6}" type="sibTrans" cxnId="{FBD81E4A-6CAB-4A03-A376-6F75E4E858B3}">
      <dgm:prSet/>
      <dgm:spPr/>
      <dgm:t>
        <a:bodyPr/>
        <a:lstStyle/>
        <a:p>
          <a:endParaRPr lang="sv-SE"/>
        </a:p>
      </dgm:t>
    </dgm:pt>
    <dgm:pt modelId="{54F4D5A7-2E37-4E62-929E-6E88CE3D3316}" type="pres">
      <dgm:prSet presAssocID="{28DE8385-C125-4E32-9416-1B53FC3FE87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158936E9-A49A-4C32-BF52-0BCF074D5258}" type="pres">
      <dgm:prSet presAssocID="{28DE8385-C125-4E32-9416-1B53FC3FE879}" presName="cycle" presStyleCnt="0"/>
      <dgm:spPr/>
    </dgm:pt>
    <dgm:pt modelId="{0A6A936E-F3E4-43DF-9081-989D42BF5CEE}" type="pres">
      <dgm:prSet presAssocID="{8128DD6C-75E6-47B9-98D6-9870CB370746}" presName="nodeFirstNode" presStyleLbl="node1" presStyleIdx="0" presStyleCnt="12" custScaleX="114895" custScaleY="157319" custRadScaleRad="94846" custRadScaleInc="1385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EC4D77B-2E92-49A8-BA82-3D05D0A2DA7A}" type="pres">
      <dgm:prSet presAssocID="{F034719E-F120-4A80-ADCC-B30293DF9C9F}" presName="sibTransFirstNode" presStyleLbl="bgShp" presStyleIdx="0" presStyleCnt="1" custLinFactNeighborX="720" custLinFactNeighborY="720"/>
      <dgm:spPr/>
      <dgm:t>
        <a:bodyPr/>
        <a:lstStyle/>
        <a:p>
          <a:endParaRPr lang="sv-SE"/>
        </a:p>
      </dgm:t>
    </dgm:pt>
    <dgm:pt modelId="{F2CE33BC-B626-4772-B66C-3176F7DA2C68}" type="pres">
      <dgm:prSet presAssocID="{77810E1E-6FDD-44F9-9A01-29D389C9C3AE}" presName="nodeFollowingNodes" presStyleLbl="node1" presStyleIdx="1" presStyleCnt="12" custScaleX="209256" custScaleY="169236" custRadScaleRad="116946" custRadScaleInc="61029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24ECCAF-48B3-422F-88D0-1182D8888F4F}" type="pres">
      <dgm:prSet presAssocID="{7D3B708F-E4AD-4754-88DB-5D631ECAC30F}" presName="nodeFollowingNodes" presStyleLbl="node1" presStyleIdx="2" presStyleCnt="12" custScaleX="106137" custScaleY="110574" custRadScaleRad="107909" custRadScaleInc="3199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C887FE4-3646-4DFA-B144-12170CB605CB}" type="pres">
      <dgm:prSet presAssocID="{75CFE5EC-7C3D-4E3D-9025-C533F74C697A}" presName="nodeFollowingNodes" presStyleLbl="node1" presStyleIdx="3" presStyleCnt="12" custScaleX="107574" custScaleY="123215" custRadScaleRad="106833" custRadScaleInc="817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09E12E5-4A2E-4652-A1C2-C130587C8DCB}" type="pres">
      <dgm:prSet presAssocID="{83DA6E14-B3B7-4135-BC59-53F85F4C8A35}" presName="nodeFollowingNodes" presStyleLbl="node1" presStyleIdx="4" presStyleCnt="12" custScaleX="133721" custScaleY="132652" custRadScaleRad="110429" custRadScaleInc="-3424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2B725CC-AB87-4301-8813-95EBB34431EB}" type="pres">
      <dgm:prSet presAssocID="{0631D216-0850-442B-976C-81EB39630131}" presName="nodeFollowingNodes" presStyleLbl="node1" presStyleIdx="5" presStyleCnt="12" custScaleX="134556" custScaleY="207353" custRadScaleRad="103723" custRadScaleInc="-29366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742B809-0F63-411F-AA5C-7EF3940F2366}" type="pres">
      <dgm:prSet presAssocID="{FE5C92AB-8A1C-4F67-AEC1-62EC23A8B36D}" presName="nodeFollowingNodes" presStyleLbl="node1" presStyleIdx="6" presStyleCnt="12" custRadScaleRad="96743" custRadScaleInc="-1290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69ECBD1-78A2-414F-94EA-BD060933BC77}" type="pres">
      <dgm:prSet presAssocID="{BC32D04C-D803-4DA1-ADBF-52488C0D360F}" presName="nodeFollowingNodes" presStyleLbl="node1" presStyleIdx="7" presStyleCnt="12" custScaleX="150601" custScaleY="206427" custRadScaleRad="103518" custRadScaleInc="14641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8DF8F19-F8C0-4879-899F-F192636B48A3}" type="pres">
      <dgm:prSet presAssocID="{6FF44153-FB6C-4082-BD48-C2402A819365}" presName="nodeFollowingNodes" presStyleLbl="node1" presStyleIdx="8" presStyleCnt="12" custScaleX="148352" custScaleY="155575" custRadScaleRad="105969" custRadScaleInc="17522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201DC62-B314-457A-B4B7-A0DA2CD2E3CE}" type="pres">
      <dgm:prSet presAssocID="{177001C5-EDEF-4C79-85D1-66B186D9BA5A}" presName="nodeFollowingNodes" presStyleLbl="node1" presStyleIdx="9" presStyleCnt="12" custScaleX="181117" custScaleY="189691" custRadScaleRad="96541" custRadScaleInc="-307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4F66C75-8EED-4DC6-A769-1C08F65ACA1D}" type="pres">
      <dgm:prSet presAssocID="{62EE2575-2181-4BF2-B193-6794641372FD}" presName="nodeFollowingNodes" presStyleLbl="node1" presStyleIdx="10" presStyleCnt="12" custScaleX="113169" custScaleY="147527" custRadScaleRad="104629" custRadScaleInc="-2107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B182405-CF97-43A0-BED3-B19970BDDE13}" type="pres">
      <dgm:prSet presAssocID="{A0D15CB5-3B85-445B-A26A-6A36D868DDA8}" presName="nodeFollowingNodes" presStyleLbl="node1" presStyleIdx="11" presStyleCnt="12" custScaleX="120949" custScaleY="201839" custRadScaleRad="104629" custRadScaleInc="-21078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18F0B4EA-4CB7-4710-9135-B93FBE686F35}" srcId="{28DE8385-C125-4E32-9416-1B53FC3FE879}" destId="{177001C5-EDEF-4C79-85D1-66B186D9BA5A}" srcOrd="9" destOrd="0" parTransId="{E34F2510-F3C3-4F65-94A1-38BDCD17EAD1}" sibTransId="{F8556CFE-FB58-4E8C-88DD-85B312BCCD36}"/>
    <dgm:cxn modelId="{BF08859C-072B-4B3F-AF56-32D3B69D6994}" type="presOf" srcId="{83DA6E14-B3B7-4135-BC59-53F85F4C8A35}" destId="{F09E12E5-4A2E-4652-A1C2-C130587C8DCB}" srcOrd="0" destOrd="0" presId="urn:microsoft.com/office/officeart/2005/8/layout/cycle3"/>
    <dgm:cxn modelId="{1F2D8D6A-4C76-4F0A-A458-CBCC4608E163}" srcId="{28DE8385-C125-4E32-9416-1B53FC3FE879}" destId="{7D3B708F-E4AD-4754-88DB-5D631ECAC30F}" srcOrd="2" destOrd="0" parTransId="{68879AA4-F402-4825-8751-FA4DACC2A3F2}" sibTransId="{051D387B-FCB6-4089-B601-338DAE8E288F}"/>
    <dgm:cxn modelId="{BFC1716C-300A-4990-AAD3-C6395D7B5150}" srcId="{28DE8385-C125-4E32-9416-1B53FC3FE879}" destId="{62EE2575-2181-4BF2-B193-6794641372FD}" srcOrd="10" destOrd="0" parTransId="{9883364E-92A1-4A89-A4C0-D1ABCCC41986}" sibTransId="{7981D257-13AF-49FE-9911-621EBC4605C0}"/>
    <dgm:cxn modelId="{58769312-1DC7-4EF9-B296-81849348BC3D}" srcId="{28DE8385-C125-4E32-9416-1B53FC3FE879}" destId="{77810E1E-6FDD-44F9-9A01-29D389C9C3AE}" srcOrd="1" destOrd="0" parTransId="{9317BDA3-A696-4B81-BC27-F3914FBCEE23}" sibTransId="{D5CAD265-4FCE-4223-B0A3-FB363157F709}"/>
    <dgm:cxn modelId="{00CEDD2C-9BA8-47B0-8037-37C0420CCED7}" type="presOf" srcId="{BC32D04C-D803-4DA1-ADBF-52488C0D360F}" destId="{569ECBD1-78A2-414F-94EA-BD060933BC77}" srcOrd="0" destOrd="0" presId="urn:microsoft.com/office/officeart/2005/8/layout/cycle3"/>
    <dgm:cxn modelId="{2C205D6F-E72E-4284-9606-6B5486F42F0B}" type="presOf" srcId="{177001C5-EDEF-4C79-85D1-66B186D9BA5A}" destId="{8201DC62-B314-457A-B4B7-A0DA2CD2E3CE}" srcOrd="0" destOrd="0" presId="urn:microsoft.com/office/officeart/2005/8/layout/cycle3"/>
    <dgm:cxn modelId="{1AAF460B-3B98-41E3-AD9D-9CA5624852BF}" type="presOf" srcId="{F034719E-F120-4A80-ADCC-B30293DF9C9F}" destId="{CEC4D77B-2E92-49A8-BA82-3D05D0A2DA7A}" srcOrd="0" destOrd="0" presId="urn:microsoft.com/office/officeart/2005/8/layout/cycle3"/>
    <dgm:cxn modelId="{0A6C3E41-D2B1-4C29-BD58-4D5E085B432E}" type="presOf" srcId="{28DE8385-C125-4E32-9416-1B53FC3FE879}" destId="{54F4D5A7-2E37-4E62-929E-6E88CE3D3316}" srcOrd="0" destOrd="0" presId="urn:microsoft.com/office/officeart/2005/8/layout/cycle3"/>
    <dgm:cxn modelId="{71AF1A7D-1E20-48F6-A67B-51006F0F7F9C}" type="presOf" srcId="{7D3B708F-E4AD-4754-88DB-5D631ECAC30F}" destId="{124ECCAF-48B3-422F-88D0-1182D8888F4F}" srcOrd="0" destOrd="0" presId="urn:microsoft.com/office/officeart/2005/8/layout/cycle3"/>
    <dgm:cxn modelId="{2F58755D-8CB5-49D4-A101-53546A9FA072}" srcId="{28DE8385-C125-4E32-9416-1B53FC3FE879}" destId="{FE5C92AB-8A1C-4F67-AEC1-62EC23A8B36D}" srcOrd="6" destOrd="0" parTransId="{D698D13E-E3EE-4069-8B5A-7705CE9FCB7E}" sibTransId="{E28AF533-592B-46EE-A125-D1F1D5091067}"/>
    <dgm:cxn modelId="{FBD81E4A-6CAB-4A03-A376-6F75E4E858B3}" srcId="{177001C5-EDEF-4C79-85D1-66B186D9BA5A}" destId="{88CDE87B-518E-4AAE-878F-B7C4AB46ADA0}" srcOrd="0" destOrd="0" parTransId="{FB03DED8-2472-4BE1-85DD-B141F3722CFF}" sibTransId="{D68655FC-8461-46C8-A688-714898FDDCD6}"/>
    <dgm:cxn modelId="{E359A5EA-79C5-4478-9612-72E29EB1229D}" type="presOf" srcId="{62EE2575-2181-4BF2-B193-6794641372FD}" destId="{A4F66C75-8EED-4DC6-A769-1C08F65ACA1D}" srcOrd="0" destOrd="0" presId="urn:microsoft.com/office/officeart/2005/8/layout/cycle3"/>
    <dgm:cxn modelId="{203C7BE9-9C43-4AF2-83E0-EC5BCCDB1F29}" type="presOf" srcId="{77810E1E-6FDD-44F9-9A01-29D389C9C3AE}" destId="{F2CE33BC-B626-4772-B66C-3176F7DA2C68}" srcOrd="0" destOrd="0" presId="urn:microsoft.com/office/officeart/2005/8/layout/cycle3"/>
    <dgm:cxn modelId="{384B34D9-6D57-4BE5-805D-087B9F47E544}" srcId="{28DE8385-C125-4E32-9416-1B53FC3FE879}" destId="{0631D216-0850-442B-976C-81EB39630131}" srcOrd="5" destOrd="0" parTransId="{E01527DF-E98E-40CD-943C-440B5974AAD6}" sibTransId="{DB3228F4-7B54-44F9-A4B6-8BD13CDE2791}"/>
    <dgm:cxn modelId="{A37BC656-1AEF-400C-8AF6-2A3222146FEB}" type="presOf" srcId="{88CDE87B-518E-4AAE-878F-B7C4AB46ADA0}" destId="{8201DC62-B314-457A-B4B7-A0DA2CD2E3CE}" srcOrd="0" destOrd="1" presId="urn:microsoft.com/office/officeart/2005/8/layout/cycle3"/>
    <dgm:cxn modelId="{07CB9544-9D59-4B34-B348-054D821A1796}" srcId="{28DE8385-C125-4E32-9416-1B53FC3FE879}" destId="{8128DD6C-75E6-47B9-98D6-9870CB370746}" srcOrd="0" destOrd="0" parTransId="{CE4CB533-C181-49CC-9C8F-3B64E9C88158}" sibTransId="{F034719E-F120-4A80-ADCC-B30293DF9C9F}"/>
    <dgm:cxn modelId="{1F606D07-6B7C-4619-911B-AFC16912C702}" srcId="{28DE8385-C125-4E32-9416-1B53FC3FE879}" destId="{6FF44153-FB6C-4082-BD48-C2402A819365}" srcOrd="8" destOrd="0" parTransId="{729A168B-3C4F-464A-9049-F55A8FD11D20}" sibTransId="{AEB1CFA0-31F3-4027-83F9-328A5507FFF6}"/>
    <dgm:cxn modelId="{B8F10B60-B266-4133-9C99-BAA0963FD5C6}" type="presOf" srcId="{0631D216-0850-442B-976C-81EB39630131}" destId="{92B725CC-AB87-4301-8813-95EBB34431EB}" srcOrd="0" destOrd="0" presId="urn:microsoft.com/office/officeart/2005/8/layout/cycle3"/>
    <dgm:cxn modelId="{84175749-C36A-41DE-9CF4-0F8E47A44F60}" srcId="{28DE8385-C125-4E32-9416-1B53FC3FE879}" destId="{75CFE5EC-7C3D-4E3D-9025-C533F74C697A}" srcOrd="3" destOrd="0" parTransId="{206C2532-0712-4A48-B7AD-F5B40642079D}" sibTransId="{67D80579-C98A-40A0-B505-DF0427B5EFCF}"/>
    <dgm:cxn modelId="{DB783DBC-7CCE-444B-8EDA-70D1194854D9}" type="presOf" srcId="{75CFE5EC-7C3D-4E3D-9025-C533F74C697A}" destId="{2C887FE4-3646-4DFA-B144-12170CB605CB}" srcOrd="0" destOrd="0" presId="urn:microsoft.com/office/officeart/2005/8/layout/cycle3"/>
    <dgm:cxn modelId="{D004FDE9-4682-49CD-A97B-6F82A8929342}" type="presOf" srcId="{8128DD6C-75E6-47B9-98D6-9870CB370746}" destId="{0A6A936E-F3E4-43DF-9081-989D42BF5CEE}" srcOrd="0" destOrd="0" presId="urn:microsoft.com/office/officeart/2005/8/layout/cycle3"/>
    <dgm:cxn modelId="{0B1BACAA-106D-4A80-8D62-2DEAB5E200FF}" type="presOf" srcId="{6FF44153-FB6C-4082-BD48-C2402A819365}" destId="{58DF8F19-F8C0-4879-899F-F192636B48A3}" srcOrd="0" destOrd="0" presId="urn:microsoft.com/office/officeart/2005/8/layout/cycle3"/>
    <dgm:cxn modelId="{0672FE9A-546C-4BFF-AF19-778394CF8914}" srcId="{28DE8385-C125-4E32-9416-1B53FC3FE879}" destId="{83DA6E14-B3B7-4135-BC59-53F85F4C8A35}" srcOrd="4" destOrd="0" parTransId="{B97A389F-DBF1-4035-B412-ED6AB3382EC1}" sibTransId="{3E6585FA-793A-4F3B-B7B4-EC356BEF3C0D}"/>
    <dgm:cxn modelId="{E391F924-8824-464B-B5B0-0806AA04CF75}" srcId="{28DE8385-C125-4E32-9416-1B53FC3FE879}" destId="{A0D15CB5-3B85-445B-A26A-6A36D868DDA8}" srcOrd="11" destOrd="0" parTransId="{9882DDB1-7CA3-40BC-8270-6263FCFD06EB}" sibTransId="{175EF9BD-8ABD-4A36-BB85-AB319B1788BA}"/>
    <dgm:cxn modelId="{3EB78FCD-3BCF-4C1B-9954-8B57B4F9D334}" srcId="{28DE8385-C125-4E32-9416-1B53FC3FE879}" destId="{BC32D04C-D803-4DA1-ADBF-52488C0D360F}" srcOrd="7" destOrd="0" parTransId="{7A1124F4-D5CF-4AB0-9ECE-C4C0D583371A}" sibTransId="{A5709505-7E7F-4B4D-888C-21C810DA06EA}"/>
    <dgm:cxn modelId="{38D28A32-09A8-4CF3-9A46-0B04FC7C6CD2}" type="presOf" srcId="{A0D15CB5-3B85-445B-A26A-6A36D868DDA8}" destId="{1B182405-CF97-43A0-BED3-B19970BDDE13}" srcOrd="0" destOrd="0" presId="urn:microsoft.com/office/officeart/2005/8/layout/cycle3"/>
    <dgm:cxn modelId="{6EA4DDA6-5DEA-4653-BB4F-4C157D1E1F24}" type="presOf" srcId="{FE5C92AB-8A1C-4F67-AEC1-62EC23A8B36D}" destId="{9742B809-0F63-411F-AA5C-7EF3940F2366}" srcOrd="0" destOrd="0" presId="urn:microsoft.com/office/officeart/2005/8/layout/cycle3"/>
    <dgm:cxn modelId="{EFF98FC1-AA29-477E-8936-2D658DE3171D}" type="presParOf" srcId="{54F4D5A7-2E37-4E62-929E-6E88CE3D3316}" destId="{158936E9-A49A-4C32-BF52-0BCF074D5258}" srcOrd="0" destOrd="0" presId="urn:microsoft.com/office/officeart/2005/8/layout/cycle3"/>
    <dgm:cxn modelId="{290E4728-D006-4849-A395-EC082DCB2623}" type="presParOf" srcId="{158936E9-A49A-4C32-BF52-0BCF074D5258}" destId="{0A6A936E-F3E4-43DF-9081-989D42BF5CEE}" srcOrd="0" destOrd="0" presId="urn:microsoft.com/office/officeart/2005/8/layout/cycle3"/>
    <dgm:cxn modelId="{A32C9EBF-328A-4DDD-B020-007D1204A7EB}" type="presParOf" srcId="{158936E9-A49A-4C32-BF52-0BCF074D5258}" destId="{CEC4D77B-2E92-49A8-BA82-3D05D0A2DA7A}" srcOrd="1" destOrd="0" presId="urn:microsoft.com/office/officeart/2005/8/layout/cycle3"/>
    <dgm:cxn modelId="{8FD5D20E-1ACB-4E76-9C3F-038B3EF9B0F9}" type="presParOf" srcId="{158936E9-A49A-4C32-BF52-0BCF074D5258}" destId="{F2CE33BC-B626-4772-B66C-3176F7DA2C68}" srcOrd="2" destOrd="0" presId="urn:microsoft.com/office/officeart/2005/8/layout/cycle3"/>
    <dgm:cxn modelId="{BA702D0D-5F40-43F9-8C8C-6BA296A735E4}" type="presParOf" srcId="{158936E9-A49A-4C32-BF52-0BCF074D5258}" destId="{124ECCAF-48B3-422F-88D0-1182D8888F4F}" srcOrd="3" destOrd="0" presId="urn:microsoft.com/office/officeart/2005/8/layout/cycle3"/>
    <dgm:cxn modelId="{1E35B187-882B-4E96-8517-F4C34B90E2BB}" type="presParOf" srcId="{158936E9-A49A-4C32-BF52-0BCF074D5258}" destId="{2C887FE4-3646-4DFA-B144-12170CB605CB}" srcOrd="4" destOrd="0" presId="urn:microsoft.com/office/officeart/2005/8/layout/cycle3"/>
    <dgm:cxn modelId="{F9996662-BADA-4A95-9A2E-9F7910EBD9A4}" type="presParOf" srcId="{158936E9-A49A-4C32-BF52-0BCF074D5258}" destId="{F09E12E5-4A2E-4652-A1C2-C130587C8DCB}" srcOrd="5" destOrd="0" presId="urn:microsoft.com/office/officeart/2005/8/layout/cycle3"/>
    <dgm:cxn modelId="{08BA5D58-199A-4CA7-9D8B-0FAE81BB39E3}" type="presParOf" srcId="{158936E9-A49A-4C32-BF52-0BCF074D5258}" destId="{92B725CC-AB87-4301-8813-95EBB34431EB}" srcOrd="6" destOrd="0" presId="urn:microsoft.com/office/officeart/2005/8/layout/cycle3"/>
    <dgm:cxn modelId="{D530F003-633D-4931-BFE1-8D6FBE040C2B}" type="presParOf" srcId="{158936E9-A49A-4C32-BF52-0BCF074D5258}" destId="{9742B809-0F63-411F-AA5C-7EF3940F2366}" srcOrd="7" destOrd="0" presId="urn:microsoft.com/office/officeart/2005/8/layout/cycle3"/>
    <dgm:cxn modelId="{F21B0F96-91CB-4888-87FC-C9D4E8BE130D}" type="presParOf" srcId="{158936E9-A49A-4C32-BF52-0BCF074D5258}" destId="{569ECBD1-78A2-414F-94EA-BD060933BC77}" srcOrd="8" destOrd="0" presId="urn:microsoft.com/office/officeart/2005/8/layout/cycle3"/>
    <dgm:cxn modelId="{58AC28F8-B6BB-4E39-AD45-DCEF211A5AE8}" type="presParOf" srcId="{158936E9-A49A-4C32-BF52-0BCF074D5258}" destId="{58DF8F19-F8C0-4879-899F-F192636B48A3}" srcOrd="9" destOrd="0" presId="urn:microsoft.com/office/officeart/2005/8/layout/cycle3"/>
    <dgm:cxn modelId="{C48D26B8-AD1F-4B11-BAD1-64135BB4C3BC}" type="presParOf" srcId="{158936E9-A49A-4C32-BF52-0BCF074D5258}" destId="{8201DC62-B314-457A-B4B7-A0DA2CD2E3CE}" srcOrd="10" destOrd="0" presId="urn:microsoft.com/office/officeart/2005/8/layout/cycle3"/>
    <dgm:cxn modelId="{5B5B8402-1A34-4CCB-AD55-90A8B198DA58}" type="presParOf" srcId="{158936E9-A49A-4C32-BF52-0BCF074D5258}" destId="{A4F66C75-8EED-4DC6-A769-1C08F65ACA1D}" srcOrd="11" destOrd="0" presId="urn:microsoft.com/office/officeart/2005/8/layout/cycle3"/>
    <dgm:cxn modelId="{2322576B-1810-411E-A804-54A945F1A99A}" type="presParOf" srcId="{158936E9-A49A-4C32-BF52-0BCF074D5258}" destId="{1B182405-CF97-43A0-BED3-B19970BDDE13}" srcOrd="12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C4D77B-2E92-49A8-BA82-3D05D0A2DA7A}">
      <dsp:nvSpPr>
        <dsp:cNvPr id="0" name=""/>
        <dsp:cNvSpPr/>
      </dsp:nvSpPr>
      <dsp:spPr>
        <a:xfrm>
          <a:off x="2188301" y="125071"/>
          <a:ext cx="5226274" cy="5226274"/>
        </a:xfrm>
        <a:prstGeom prst="circularArrow">
          <a:avLst>
            <a:gd name="adj1" fmla="val 5544"/>
            <a:gd name="adj2" fmla="val 330680"/>
            <a:gd name="adj3" fmla="val 14872769"/>
            <a:gd name="adj4" fmla="val 16748338"/>
            <a:gd name="adj5" fmla="val 5757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6A936E-F3E4-43DF-9081-989D42BF5CEE}">
      <dsp:nvSpPr>
        <dsp:cNvPr id="0" name=""/>
        <dsp:cNvSpPr/>
      </dsp:nvSpPr>
      <dsp:spPr>
        <a:xfrm>
          <a:off x="4159411" y="49148"/>
          <a:ext cx="1208795" cy="8275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/>
            <a:t>Januari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Övergripande </a:t>
          </a:r>
          <a:r>
            <a:rPr lang="sv-SE" sz="800" b="1" kern="1200" dirty="0"/>
            <a:t>analys </a:t>
          </a:r>
          <a:r>
            <a:rPr lang="sv-SE" sz="800" b="1" kern="1200" dirty="0" err="1"/>
            <a:t>ytterfallskostnader</a:t>
          </a:r>
          <a:endParaRPr lang="sv-SE" sz="800" b="1" kern="1200" dirty="0"/>
        </a:p>
      </dsp:txBody>
      <dsp:txXfrm>
        <a:off x="4199809" y="89546"/>
        <a:ext cx="1127999" cy="746770"/>
      </dsp:txXfrm>
    </dsp:sp>
    <dsp:sp modelId="{F2CE33BC-B626-4772-B66C-3176F7DA2C68}">
      <dsp:nvSpPr>
        <dsp:cNvPr id="0" name=""/>
        <dsp:cNvSpPr/>
      </dsp:nvSpPr>
      <dsp:spPr>
        <a:xfrm>
          <a:off x="5424664" y="346040"/>
          <a:ext cx="2201555" cy="8902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/>
            <a:t>Februari</a:t>
          </a:r>
        </a:p>
      </dsp:txBody>
      <dsp:txXfrm>
        <a:off x="5468123" y="389499"/>
        <a:ext cx="2114637" cy="803337"/>
      </dsp:txXfrm>
    </dsp:sp>
    <dsp:sp modelId="{124ECCAF-48B3-422F-88D0-1182D8888F4F}">
      <dsp:nvSpPr>
        <dsp:cNvPr id="0" name=""/>
        <dsp:cNvSpPr/>
      </dsp:nvSpPr>
      <dsp:spPr>
        <a:xfrm>
          <a:off x="6307138" y="1413823"/>
          <a:ext cx="1116653" cy="5816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/>
            <a:t>Mars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/>
            <a:t>God Vård</a:t>
          </a:r>
        </a:p>
      </dsp:txBody>
      <dsp:txXfrm>
        <a:off x="6335533" y="1442218"/>
        <a:ext cx="1059863" cy="524877"/>
      </dsp:txXfrm>
    </dsp:sp>
    <dsp:sp modelId="{2C887FE4-3646-4DFA-B144-12170CB605CB}">
      <dsp:nvSpPr>
        <dsp:cNvPr id="0" name=""/>
        <dsp:cNvSpPr/>
      </dsp:nvSpPr>
      <dsp:spPr>
        <a:xfrm>
          <a:off x="6435595" y="2341961"/>
          <a:ext cx="1131772" cy="64816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/>
            <a:t>April</a:t>
          </a:r>
        </a:p>
      </dsp:txBody>
      <dsp:txXfrm>
        <a:off x="6467236" y="2373602"/>
        <a:ext cx="1068490" cy="584882"/>
      </dsp:txXfrm>
    </dsp:sp>
    <dsp:sp modelId="{F09E12E5-4A2E-4652-A1C2-C130587C8DCB}">
      <dsp:nvSpPr>
        <dsp:cNvPr id="0" name=""/>
        <dsp:cNvSpPr/>
      </dsp:nvSpPr>
      <dsp:spPr>
        <a:xfrm>
          <a:off x="6223938" y="3085699"/>
          <a:ext cx="1406861" cy="69780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Maj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Standardiserade vårdförlopp</a:t>
          </a:r>
          <a:endParaRPr lang="sv-SE" sz="800" b="1" kern="1200" dirty="0"/>
        </a:p>
      </dsp:txBody>
      <dsp:txXfrm>
        <a:off x="6258002" y="3119763"/>
        <a:ext cx="1338733" cy="629679"/>
      </dsp:txXfrm>
    </dsp:sp>
    <dsp:sp modelId="{92B725CC-AB87-4301-8813-95EBB34431EB}">
      <dsp:nvSpPr>
        <dsp:cNvPr id="0" name=""/>
        <dsp:cNvSpPr/>
      </dsp:nvSpPr>
      <dsp:spPr>
        <a:xfrm>
          <a:off x="5341939" y="3844960"/>
          <a:ext cx="1415646" cy="10907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/>
            <a:t>Juni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/>
            <a:t>Hälso- och sjukvårdsrapporten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/>
            <a:t>Uppdatering av Norrbottens roll i samhällsekonomin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/>
            <a:t>Gruvnäringen</a:t>
          </a:r>
        </a:p>
      </dsp:txBody>
      <dsp:txXfrm>
        <a:off x="5395186" y="3898207"/>
        <a:ext cx="1309152" cy="984273"/>
      </dsp:txXfrm>
    </dsp:sp>
    <dsp:sp modelId="{9742B809-0F63-411F-AA5C-7EF3940F2366}">
      <dsp:nvSpPr>
        <dsp:cNvPr id="0" name=""/>
        <dsp:cNvSpPr/>
      </dsp:nvSpPr>
      <dsp:spPr>
        <a:xfrm>
          <a:off x="4230673" y="4460903"/>
          <a:ext cx="1052087" cy="52604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/>
            <a:t>Juli</a:t>
          </a:r>
        </a:p>
      </dsp:txBody>
      <dsp:txXfrm>
        <a:off x="4256352" y="4486582"/>
        <a:ext cx="1000729" cy="474685"/>
      </dsp:txXfrm>
    </dsp:sp>
    <dsp:sp modelId="{569ECBD1-78A2-414F-94EA-BD060933BC77}">
      <dsp:nvSpPr>
        <dsp:cNvPr id="0" name=""/>
        <dsp:cNvSpPr/>
      </dsp:nvSpPr>
      <dsp:spPr>
        <a:xfrm>
          <a:off x="2538210" y="3940508"/>
          <a:ext cx="1584453" cy="108589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Augusti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Uppgifts och kompetensutveckling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Sexuell och reproduktiv hälsa och rättigheter</a:t>
          </a:r>
          <a:endParaRPr lang="sv-SE" sz="800" b="1" kern="1200" dirty="0"/>
        </a:p>
      </dsp:txBody>
      <dsp:txXfrm>
        <a:off x="2591219" y="3993517"/>
        <a:ext cx="1478435" cy="979878"/>
      </dsp:txXfrm>
    </dsp:sp>
    <dsp:sp modelId="{58DF8F19-F8C0-4879-899F-F192636B48A3}">
      <dsp:nvSpPr>
        <dsp:cNvPr id="0" name=""/>
        <dsp:cNvSpPr/>
      </dsp:nvSpPr>
      <dsp:spPr>
        <a:xfrm>
          <a:off x="1704105" y="3166441"/>
          <a:ext cx="1560792" cy="8183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September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En analys av kostnader och demografi </a:t>
          </a:r>
          <a:endParaRPr lang="sv-SE" sz="800" b="1" kern="1200" dirty="0"/>
        </a:p>
      </dsp:txBody>
      <dsp:txXfrm>
        <a:off x="1744056" y="3206392"/>
        <a:ext cx="1480890" cy="738490"/>
      </dsp:txXfrm>
    </dsp:sp>
    <dsp:sp modelId="{8201DC62-B314-457A-B4B7-A0DA2CD2E3CE}">
      <dsp:nvSpPr>
        <dsp:cNvPr id="0" name=""/>
        <dsp:cNvSpPr/>
      </dsp:nvSpPr>
      <dsp:spPr>
        <a:xfrm>
          <a:off x="1518250" y="2105094"/>
          <a:ext cx="1905508" cy="9978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Oktober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KPP 2020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Rekryteringsbehov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Samverkansstrukturen  med civilsamhället?</a:t>
          </a:r>
          <a:endParaRPr lang="sv-SE" sz="800" b="1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800" kern="1200"/>
        </a:p>
      </dsp:txBody>
      <dsp:txXfrm>
        <a:off x="1566961" y="2153805"/>
        <a:ext cx="1808086" cy="900435"/>
      </dsp:txXfrm>
    </dsp:sp>
    <dsp:sp modelId="{A4F66C75-8EED-4DC6-A769-1C08F65ACA1D}">
      <dsp:nvSpPr>
        <dsp:cNvPr id="0" name=""/>
        <dsp:cNvSpPr/>
      </dsp:nvSpPr>
      <dsp:spPr>
        <a:xfrm>
          <a:off x="1899498" y="1229479"/>
          <a:ext cx="1190636" cy="7760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/>
            <a:t>November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GAP-analys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Standardiserade vårdförlopp</a:t>
          </a:r>
          <a:endParaRPr lang="sv-SE" sz="800" b="1" kern="1200" dirty="0"/>
        </a:p>
      </dsp:txBody>
      <dsp:txXfrm>
        <a:off x="1937382" y="1267363"/>
        <a:ext cx="1114868" cy="700288"/>
      </dsp:txXfrm>
    </dsp:sp>
    <dsp:sp modelId="{1B182405-CF97-43A0-BED3-B19970BDDE13}">
      <dsp:nvSpPr>
        <dsp:cNvPr id="0" name=""/>
        <dsp:cNvSpPr/>
      </dsp:nvSpPr>
      <dsp:spPr>
        <a:xfrm>
          <a:off x="2620863" y="150733"/>
          <a:ext cx="1272489" cy="10617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/>
            <a:t>December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Agenda </a:t>
          </a:r>
          <a:r>
            <a:rPr lang="sv-SE" sz="800" b="1" kern="1200" dirty="0"/>
            <a:t>2030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/>
            <a:t>Skogsnäringen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dirty="0" smtClean="0"/>
            <a:t>Finansiering </a:t>
          </a:r>
          <a:r>
            <a:rPr lang="sv-SE" sz="800" b="1" kern="1200" dirty="0"/>
            <a:t>kulturaktörer</a:t>
          </a:r>
        </a:p>
      </dsp:txBody>
      <dsp:txXfrm>
        <a:off x="2672694" y="202564"/>
        <a:ext cx="1168827" cy="958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5F691-4DA6-4E7E-88E0-0B0E5F6DDD4C}" type="datetimeFigureOut">
              <a:rPr lang="sv-SE" smtClean="0"/>
              <a:t>2020-01-31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CB7F7-2DE7-442F-B621-87F2D8E04F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5747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 för 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12"/>
          <p:cNvSpPr txBox="1">
            <a:spLocks/>
          </p:cNvSpPr>
          <p:nvPr userDrawn="1"/>
        </p:nvSpPr>
        <p:spPr>
          <a:xfrm>
            <a:off x="1046759" y="1884385"/>
            <a:ext cx="3551646" cy="1027480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v-SE" sz="1400" b="1" kern="0" dirty="0" smtClean="0">
                <a:solidFill>
                  <a:srgbClr val="155697"/>
                </a:solidFill>
              </a:rPr>
              <a:t>Skapa ny sida</a:t>
            </a:r>
          </a:p>
          <a:p>
            <a:pPr marL="285750" indent="-285750">
              <a:spcBef>
                <a:spcPts val="160"/>
              </a:spcBef>
            </a:pPr>
            <a:r>
              <a:rPr lang="sv-SE" sz="1200" b="0" u="none" kern="0" dirty="0" smtClean="0"/>
              <a:t>I menyn </a:t>
            </a:r>
            <a:r>
              <a:rPr lang="sv-SE" sz="1200" b="1" u="none" kern="0" dirty="0" smtClean="0"/>
              <a:t>Start</a:t>
            </a:r>
            <a:r>
              <a:rPr lang="sv-SE" sz="1200" b="1" u="none" kern="0" baseline="0" dirty="0" smtClean="0"/>
              <a:t> </a:t>
            </a:r>
            <a:r>
              <a:rPr lang="sv-SE" sz="1200" b="0" u="none" kern="0" baseline="0" dirty="0" smtClean="0"/>
              <a:t>hittar du</a:t>
            </a:r>
            <a:r>
              <a:rPr lang="sv-SE" sz="1200" b="1" u="none" kern="0" baseline="0" dirty="0" smtClean="0"/>
              <a:t> </a:t>
            </a:r>
            <a:r>
              <a:rPr lang="sv-SE" sz="1200" b="0" i="1" u="none" kern="0" baseline="0" dirty="0" smtClean="0"/>
              <a:t>Ny bild</a:t>
            </a:r>
            <a:r>
              <a:rPr lang="sv-SE" sz="1200" b="0" u="none" kern="0" baseline="0" dirty="0" smtClean="0"/>
              <a:t>.</a:t>
            </a:r>
            <a:r>
              <a:rPr lang="sv-SE" sz="1200" b="0" u="none" kern="0" dirty="0" smtClean="0"/>
              <a:t> </a:t>
            </a:r>
          </a:p>
          <a:p>
            <a:pPr marL="285750" indent="-285750">
              <a:spcBef>
                <a:spcPts val="160"/>
              </a:spcBef>
            </a:pPr>
            <a:r>
              <a:rPr lang="sv-SE" sz="1200" i="0" u="none" kern="0" dirty="0" smtClean="0"/>
              <a:t>Klicka på pilen</a:t>
            </a:r>
            <a:r>
              <a:rPr lang="sv-SE" sz="1200" i="0" u="none" kern="0" baseline="0" dirty="0" smtClean="0"/>
              <a:t> och välj den </a:t>
            </a:r>
            <a:r>
              <a:rPr lang="sv-SE" sz="1200" i="0" u="none" kern="0" baseline="0" dirty="0" err="1" smtClean="0"/>
              <a:t>sidmall</a:t>
            </a:r>
            <a:r>
              <a:rPr lang="sv-SE" sz="1200" i="0" u="none" kern="0" baseline="0" dirty="0" smtClean="0"/>
              <a:t> du behöver.</a:t>
            </a:r>
            <a:endParaRPr lang="sv-SE" sz="1400" i="0" u="none" kern="0" baseline="0" dirty="0" smtClean="0"/>
          </a:p>
          <a:p>
            <a:endParaRPr lang="sv-SE" sz="1400" i="0" u="none" kern="0" baseline="0" dirty="0" smtClean="0"/>
          </a:p>
          <a:p>
            <a:endParaRPr lang="sv-SE" sz="1400" i="0" u="none" kern="0" baseline="0" dirty="0" smtClean="0"/>
          </a:p>
          <a:p>
            <a:endParaRPr lang="sv-SE" sz="1400" i="0" u="none" kern="0" baseline="0" dirty="0" smtClean="0"/>
          </a:p>
          <a:p>
            <a:pPr marL="228600" marR="0" indent="-228600" algn="l" defTabSz="762000" rtl="0" eaLnBrk="1" fontAlgn="base" latinLnBrk="0" hangingPunct="1">
              <a:lnSpc>
                <a:spcPct val="100000"/>
              </a:lnSpc>
              <a:spcBef>
                <a:spcPts val="16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/>
          </a:p>
          <a:p>
            <a:endParaRPr lang="sv-SE" sz="1400" kern="0" dirty="0" smtClean="0"/>
          </a:p>
        </p:txBody>
      </p:sp>
      <p:sp>
        <p:nvSpPr>
          <p:cNvPr id="5" name="Rubrik 8"/>
          <p:cNvSpPr txBox="1">
            <a:spLocks/>
          </p:cNvSpPr>
          <p:nvPr userDrawn="1"/>
        </p:nvSpPr>
        <p:spPr>
          <a:xfrm>
            <a:off x="1034250" y="581288"/>
            <a:ext cx="5619750" cy="465534"/>
          </a:xfrm>
          <a:prstGeom prst="rect">
            <a:avLst/>
          </a:prstGeom>
        </p:spPr>
        <p:txBody>
          <a:bodyPr/>
          <a:lstStyle>
            <a:lvl1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2pPr>
            <a:lvl3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3pPr>
            <a:lvl4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4pPr>
            <a:lvl5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5pPr>
            <a:lvl6pPr marL="4572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6pPr>
            <a:lvl7pPr marL="9144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7pPr>
            <a:lvl8pPr marL="13716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8pPr>
            <a:lvl9pPr marL="18288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9pPr>
          </a:lstStyle>
          <a:p>
            <a:r>
              <a:rPr lang="sv-SE" kern="0" dirty="0" smtClean="0"/>
              <a:t>Våra nya mallar</a:t>
            </a:r>
            <a:endParaRPr lang="sv-SE" kern="0" dirty="0"/>
          </a:p>
        </p:txBody>
      </p:sp>
      <p:grpSp>
        <p:nvGrpSpPr>
          <p:cNvPr id="17" name="Grupp 16"/>
          <p:cNvGrpSpPr/>
          <p:nvPr userDrawn="1"/>
        </p:nvGrpSpPr>
        <p:grpSpPr>
          <a:xfrm>
            <a:off x="1153326" y="2947015"/>
            <a:ext cx="1761936" cy="992330"/>
            <a:chOff x="1545535" y="1656085"/>
            <a:chExt cx="1990725" cy="1085850"/>
          </a:xfrm>
        </p:grpSpPr>
        <p:pic>
          <p:nvPicPr>
            <p:cNvPr id="6" name="Bildobjekt 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5535" y="1656085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" name="Ellips 1"/>
            <p:cNvSpPr/>
            <p:nvPr userDrawn="1"/>
          </p:nvSpPr>
          <p:spPr bwMode="auto">
            <a:xfrm>
              <a:off x="2647464" y="2404704"/>
              <a:ext cx="152380" cy="152380"/>
            </a:xfrm>
            <a:prstGeom prst="ellipse">
              <a:avLst/>
            </a:prstGeom>
            <a:noFill/>
            <a:ln w="127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9" name="Grupp 48"/>
          <p:cNvGrpSpPr/>
          <p:nvPr userDrawn="1"/>
        </p:nvGrpSpPr>
        <p:grpSpPr>
          <a:xfrm>
            <a:off x="4584348" y="2911864"/>
            <a:ext cx="1761936" cy="999291"/>
            <a:chOff x="1563890" y="3912629"/>
            <a:chExt cx="1990725" cy="1085850"/>
          </a:xfrm>
        </p:grpSpPr>
        <p:pic>
          <p:nvPicPr>
            <p:cNvPr id="30" name="Bildobjekt 2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3890" y="3912629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4" name="Rektangel 43"/>
            <p:cNvSpPr/>
            <p:nvPr userDrawn="1"/>
          </p:nvSpPr>
          <p:spPr bwMode="auto">
            <a:xfrm>
              <a:off x="2802016" y="4183582"/>
              <a:ext cx="736413" cy="215328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600" b="0" i="0" u="none" strike="noStrike" cap="none" normalizeH="0" baseline="0" smtClean="0">
                <a:ln>
                  <a:noFill/>
                </a:ln>
                <a:noFill/>
                <a:effectLst/>
                <a:latin typeface="Arial" charset="0"/>
              </a:endParaRPr>
            </a:p>
          </p:txBody>
        </p:sp>
      </p:grpSp>
      <p:sp>
        <p:nvSpPr>
          <p:cNvPr id="15" name="Rektangel 14"/>
          <p:cNvSpPr/>
          <p:nvPr userDrawn="1"/>
        </p:nvSpPr>
        <p:spPr>
          <a:xfrm>
            <a:off x="4501299" y="1884384"/>
            <a:ext cx="4572000" cy="9130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sz="1400" b="1" kern="0" dirty="0" smtClean="0">
                <a:solidFill>
                  <a:srgbClr val="155697"/>
                </a:solidFill>
              </a:rPr>
              <a:t>Ändra mall på en befintlig sida</a:t>
            </a:r>
          </a:p>
          <a:p>
            <a:pPr marL="171450" indent="-171450">
              <a:spcBef>
                <a:spcPts val="160"/>
              </a:spcBef>
              <a:buFont typeface="Arial" panose="020B0604020202020204" pitchFamily="34" charset="0"/>
              <a:buChar char="•"/>
            </a:pPr>
            <a:r>
              <a:rPr lang="sv-SE" sz="1200" b="0" u="none" kern="0" dirty="0" smtClean="0"/>
              <a:t>Markera den sida i presentationen som du </a:t>
            </a:r>
            <a:br>
              <a:rPr lang="sv-SE" sz="1200" b="0" u="none" kern="0" dirty="0" smtClean="0"/>
            </a:br>
            <a:r>
              <a:rPr lang="sv-SE" sz="1200" b="0" u="none" kern="0" dirty="0" smtClean="0"/>
              <a:t>vill byta </a:t>
            </a:r>
            <a:r>
              <a:rPr lang="sv-SE" sz="1200" b="0" u="none" kern="0" dirty="0" err="1" smtClean="0"/>
              <a:t>sidmall</a:t>
            </a:r>
            <a:r>
              <a:rPr lang="sv-SE" sz="1200" b="0" u="none" kern="0" dirty="0" smtClean="0"/>
              <a:t> på. </a:t>
            </a:r>
          </a:p>
          <a:p>
            <a:pPr marL="171450" marR="0" indent="-171450" algn="l" defTabSz="762000" rtl="0" eaLnBrk="1" fontAlgn="base" latinLnBrk="0" hangingPunct="1">
              <a:lnSpc>
                <a:spcPct val="100000"/>
              </a:lnSpc>
              <a:spcBef>
                <a:spcPts val="160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u="none" kern="0" dirty="0" smtClean="0"/>
              <a:t>Gå</a:t>
            </a:r>
            <a:r>
              <a:rPr lang="sv-SE" sz="1200" b="0" u="none" kern="0" baseline="0" dirty="0" smtClean="0"/>
              <a:t> upp till menyn </a:t>
            </a:r>
            <a:r>
              <a:rPr lang="sv-SE" sz="1200" b="1" u="none" kern="0" dirty="0" smtClean="0"/>
              <a:t>Start</a:t>
            </a:r>
            <a:r>
              <a:rPr lang="sv-SE" sz="1200" b="1" u="none" kern="0" baseline="0" dirty="0" smtClean="0"/>
              <a:t> </a:t>
            </a:r>
            <a:r>
              <a:rPr lang="sv-SE" sz="1200" b="0" u="none" kern="0" baseline="0" dirty="0" smtClean="0"/>
              <a:t>och välj</a:t>
            </a:r>
            <a:r>
              <a:rPr lang="sv-SE" sz="1200" b="1" u="none" kern="0" baseline="0" dirty="0" smtClean="0"/>
              <a:t> </a:t>
            </a:r>
            <a:r>
              <a:rPr lang="sv-SE" sz="1200" b="0" i="1" u="none" kern="0" baseline="0" dirty="0" smtClean="0"/>
              <a:t>Layout</a:t>
            </a:r>
            <a:r>
              <a:rPr lang="sv-SE" sz="1200" b="0" u="none" kern="0" baseline="0" dirty="0" smtClean="0"/>
              <a:t>.</a:t>
            </a:r>
            <a:r>
              <a:rPr lang="sv-SE" sz="1200" b="0" u="none" kern="0" dirty="0" smtClean="0"/>
              <a:t> </a:t>
            </a:r>
          </a:p>
        </p:txBody>
      </p:sp>
      <p:sp>
        <p:nvSpPr>
          <p:cNvPr id="11" name="Platshållare för text 12"/>
          <p:cNvSpPr txBox="1">
            <a:spLocks/>
          </p:cNvSpPr>
          <p:nvPr userDrawn="1"/>
        </p:nvSpPr>
        <p:spPr>
          <a:xfrm>
            <a:off x="1051491" y="1139021"/>
            <a:ext cx="6419585" cy="691441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spcBef>
                <a:spcPts val="160"/>
              </a:spcBef>
              <a:buNone/>
            </a:pPr>
            <a:r>
              <a:rPr lang="sv-SE" sz="1200" b="1" i="0" u="none" kern="0" baseline="0" dirty="0" smtClean="0"/>
              <a:t>Det finns två gemensamma powerpointmallar för organisationen, en blå och en vit. Du hittar båda i VIS. Avsändaren är Region Norrbotten, oavsett vilken division vi tillhör. Använd de befintliga sidmallarna (layout) så långt det är möjligt.</a:t>
            </a:r>
            <a:endParaRPr lang="sv-SE" sz="1400" i="0" u="none" kern="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851852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8467"/>
            <a:ext cx="9144000" cy="51519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132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Helbild med text ovanp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519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2001" y="734616"/>
            <a:ext cx="3590925" cy="2065734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368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233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 &amp; presentatö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319002" y="1084333"/>
            <a:ext cx="6497905" cy="1011503"/>
          </a:xfrm>
          <a:prstGeom prst="rect">
            <a:avLst/>
          </a:prstGeom>
        </p:spPr>
        <p:txBody>
          <a:bodyPr anchor="b"/>
          <a:lstStyle>
            <a:lvl1pPr algn="ctr">
              <a:defRPr sz="32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text 12"/>
          <p:cNvSpPr>
            <a:spLocks noGrp="1"/>
          </p:cNvSpPr>
          <p:nvPr>
            <p:ph type="body" sz="quarter" idx="14"/>
          </p:nvPr>
        </p:nvSpPr>
        <p:spPr>
          <a:xfrm>
            <a:off x="1319002" y="2127489"/>
            <a:ext cx="6505997" cy="68853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93923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1592722" y="384370"/>
            <a:ext cx="5978095" cy="834016"/>
          </a:xfrm>
          <a:prstGeom prst="rect">
            <a:avLst/>
          </a:prstGeom>
        </p:spPr>
        <p:txBody>
          <a:bodyPr anchor="b" anchorCtr="0"/>
          <a:lstStyle>
            <a:lvl1pPr>
              <a:defRPr sz="2400" b="1" baseline="0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1592722" y="1314954"/>
            <a:ext cx="5978096" cy="3049084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44556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ra figur elle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4534" y="355600"/>
            <a:ext cx="6917266" cy="40084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36789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igur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5494493" y="439043"/>
            <a:ext cx="3197701" cy="607580"/>
          </a:xfrm>
          <a:prstGeom prst="rect">
            <a:avLst/>
          </a:prstGeom>
        </p:spPr>
        <p:txBody>
          <a:bodyPr anchor="b" anchorCtr="0"/>
          <a:lstStyle>
            <a:lvl1pPr>
              <a:defRPr sz="2000" b="1" baseline="0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innehåll 2"/>
          <p:cNvSpPr>
            <a:spLocks noGrp="1"/>
          </p:cNvSpPr>
          <p:nvPr>
            <p:ph sz="half" idx="1"/>
          </p:nvPr>
        </p:nvSpPr>
        <p:spPr>
          <a:xfrm>
            <a:off x="525982" y="440267"/>
            <a:ext cx="4879497" cy="392377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600" baseline="0">
                <a:latin typeface="+mn-lt"/>
              </a:defRPr>
            </a:lvl1pPr>
            <a:lvl2pPr marL="536575" indent="0">
              <a:buNone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5494492" y="1065562"/>
            <a:ext cx="3212538" cy="3298475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1013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F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495300" y="2585971"/>
            <a:ext cx="200977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sv-SE" sz="1100" dirty="0" smtClean="0"/>
              <a:t>OBS! Om du behöver justera bilden inom ramen – dubbelklicka på bilden och välj verktyget ”Beskär” som dyker upp i menyn.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8500" y="258945"/>
            <a:ext cx="5295900" cy="825388"/>
          </a:xfrm>
          <a:prstGeom prst="rect">
            <a:avLst/>
          </a:prstGeom>
        </p:spPr>
        <p:txBody>
          <a:bodyPr anchor="b"/>
          <a:lstStyle>
            <a:lvl1pPr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2857500" cy="51435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3234389" y="1168401"/>
            <a:ext cx="5300190" cy="3195638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576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72448" y="348300"/>
            <a:ext cx="7550022" cy="742660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83211" y="1257840"/>
            <a:ext cx="3557174" cy="309439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 flipH="1">
            <a:off x="4434107" y="1284703"/>
            <a:ext cx="22878" cy="305677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rgbClr val="6A6C63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Content Placeholder 2"/>
          <p:cNvSpPr>
            <a:spLocks noGrp="1"/>
          </p:cNvSpPr>
          <p:nvPr>
            <p:ph sz="half" idx="10"/>
          </p:nvPr>
        </p:nvSpPr>
        <p:spPr>
          <a:xfrm>
            <a:off x="4665297" y="1257840"/>
            <a:ext cx="3557174" cy="309439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3931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Jämförels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72448" y="247552"/>
            <a:ext cx="7560784" cy="77495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FontTx/>
              <a:buNone/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83210" y="1647196"/>
            <a:ext cx="3664797" cy="26994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1"/>
          </p:nvPr>
        </p:nvSpPr>
        <p:spPr>
          <a:xfrm>
            <a:off x="669464" y="1043308"/>
            <a:ext cx="3702264" cy="4810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555069" y="1648910"/>
            <a:ext cx="3690650" cy="26994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64979" y="1045022"/>
            <a:ext cx="3680739" cy="4810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677333" y="1591733"/>
            <a:ext cx="3691467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Rak 9"/>
          <p:cNvCxnSpPr/>
          <p:nvPr userDrawn="1"/>
        </p:nvCxnSpPr>
        <p:spPr bwMode="auto">
          <a:xfrm>
            <a:off x="4555068" y="1591733"/>
            <a:ext cx="3691467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96424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43833"/>
            <a:ext cx="5486400" cy="603250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2288" y="3315204"/>
            <a:ext cx="5486400" cy="425450"/>
          </a:xfrm>
          <a:prstGeom prst="rect">
            <a:avLst/>
          </a:prstGeom>
        </p:spPr>
        <p:txBody>
          <a:bodyPr anchor="b" anchorCtr="0"/>
          <a:lstStyle>
            <a:lvl1pPr>
              <a:defRPr sz="16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809276" y="338665"/>
            <a:ext cx="5455123" cy="2929834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198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179388" y="4731544"/>
            <a:ext cx="2087562" cy="27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defTabSz="762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600" dirty="0">
                <a:solidFill>
                  <a:srgbClr val="969696"/>
                </a:solidFill>
              </a:rPr>
              <a:t/>
            </a:r>
            <a:br>
              <a:rPr lang="sv-SE" sz="600" dirty="0">
                <a:solidFill>
                  <a:srgbClr val="969696"/>
                </a:solidFill>
              </a:rPr>
            </a:br>
            <a:endParaRPr lang="sv-SE" sz="600" dirty="0">
              <a:solidFill>
                <a:srgbClr val="969696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522" y="4568759"/>
            <a:ext cx="1537487" cy="32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3" r:id="rId2"/>
    <p:sldLayoutId id="2147483671" r:id="rId3"/>
    <p:sldLayoutId id="2147483678" r:id="rId4"/>
    <p:sldLayoutId id="2147483672" r:id="rId5"/>
    <p:sldLayoutId id="2147483662" r:id="rId6"/>
    <p:sldLayoutId id="2147483674" r:id="rId7"/>
    <p:sldLayoutId id="2147483677" r:id="rId8"/>
    <p:sldLayoutId id="2147483676" r:id="rId9"/>
    <p:sldLayoutId id="2147483664" r:id="rId10"/>
    <p:sldLayoutId id="2147483680" r:id="rId11"/>
    <p:sldLayoutId id="2147483679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9pPr>
    </p:titleStyle>
    <p:bodyStyle>
      <a:lvl1pPr marL="107950" indent="-107950" algn="l" defTabSz="762000" rtl="0" eaLnBrk="1" fontAlgn="base" hangingPunct="1">
        <a:spcBef>
          <a:spcPct val="100000"/>
        </a:spcBef>
        <a:spcAft>
          <a:spcPct val="0"/>
        </a:spcAft>
        <a:buClr>
          <a:schemeClr val="tx2"/>
        </a:buClr>
        <a:buFont typeface="Arial" charset="0"/>
        <a:buChar char="•"/>
        <a:defRPr sz="16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18415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1600">
          <a:solidFill>
            <a:schemeClr val="tx2"/>
          </a:solidFill>
          <a:latin typeface="+mn-lt"/>
        </a:defRPr>
      </a:lvl2pPr>
      <a:lvl3pPr marL="1257300" indent="-873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5000"/>
        <a:buFont typeface="Arial" charset="0"/>
        <a:buChar char="•"/>
        <a:defRPr sz="1600">
          <a:solidFill>
            <a:schemeClr val="tx2"/>
          </a:solidFill>
          <a:latin typeface="+mn-lt"/>
        </a:defRPr>
      </a:lvl3pPr>
      <a:lvl4pPr marL="1790700" indent="-1762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Arial" charset="0"/>
        <a:buChar char="–"/>
        <a:defRPr sz="1600">
          <a:solidFill>
            <a:schemeClr val="tx2"/>
          </a:solidFill>
          <a:latin typeface="+mn-lt"/>
        </a:defRPr>
      </a:lvl4pPr>
      <a:lvl5pPr marL="2154238" indent="-873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Arial" charset="0"/>
        <a:buChar char="•"/>
        <a:defRPr sz="1600">
          <a:solidFill>
            <a:schemeClr val="tx2"/>
          </a:solidFill>
          <a:latin typeface="+mn-lt"/>
        </a:defRPr>
      </a:lvl5pPr>
      <a:lvl6pPr marL="24384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6pPr>
      <a:lvl7pPr marL="28956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7pPr>
      <a:lvl8pPr marL="33528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8pPr>
      <a:lvl9pPr marL="38100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98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2"/>
          <p:cNvGraphicFramePr>
            <a:graphicFrameLocks noGrp="1"/>
          </p:cNvGraphicFramePr>
          <p:nvPr>
            <p:ph type="pic" sz="quarter" idx="13"/>
            <p:extLst>
              <p:ext uri="{D42A27DB-BD31-4B8C-83A1-F6EECF244321}">
                <p14:modId xmlns:p14="http://schemas.microsoft.com/office/powerpoint/2010/main" val="4114586532"/>
              </p:ext>
            </p:extLst>
          </p:nvPr>
        </p:nvGraphicFramePr>
        <p:xfrm>
          <a:off x="-982825" y="-54266"/>
          <a:ext cx="8857861" cy="4993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7476072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Norrbotten_vit">
  <a:themeElements>
    <a:clrScheme name="Region Norrbotten blandad">
      <a:dk1>
        <a:srgbClr val="000000"/>
      </a:dk1>
      <a:lt1>
        <a:srgbClr val="FFFFFF"/>
      </a:lt1>
      <a:dk2>
        <a:srgbClr val="403D45"/>
      </a:dk2>
      <a:lt2>
        <a:srgbClr val="D0D1CD"/>
      </a:lt2>
      <a:accent1>
        <a:srgbClr val="0070C0"/>
      </a:accent1>
      <a:accent2>
        <a:srgbClr val="F8951F"/>
      </a:accent2>
      <a:accent3>
        <a:srgbClr val="83C55B"/>
      </a:accent3>
      <a:accent4>
        <a:srgbClr val="7F7F7F"/>
      </a:accent4>
      <a:accent5>
        <a:srgbClr val="403D45"/>
      </a:accent5>
      <a:accent6>
        <a:srgbClr val="C0C0BD"/>
      </a:accent6>
      <a:hlink>
        <a:srgbClr val="0070C0"/>
      </a:hlink>
      <a:folHlink>
        <a:srgbClr val="7F7F7F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>
    <a:extraClrScheme>
      <a:clrScheme name="vit med jpglogga 180_ny 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 med jpglogga 180_ny 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8">
        <a:dk1>
          <a:srgbClr val="003399"/>
        </a:dk1>
        <a:lt1>
          <a:srgbClr val="0D68B0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002A82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9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0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1">
        <a:dk1>
          <a:srgbClr val="FFFFFF"/>
        </a:dk1>
        <a:lt1>
          <a:srgbClr val="FFFFFF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0D68B0"/>
        </a:accent2>
        <a:accent3>
          <a:srgbClr val="FFFFFF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2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FF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p:Policy xmlns:p="office.server.policy" id="" local="true">
  <p:Name>Informerande</p:Name>
  <p:Description/>
  <p:Statement/>
  <p:PolicyItems>
    <p:PolicyItem featureId="Microsoft.Office.RecordsManagement.PolicyFeatures.Expiration" staticId="0x010100D7963E0E5B7A40E5AEA07389401D709F007B1238BBD93543428C20870054E92DBF|1214505165" UniqueId="15436f43-43ec-43f4-afa0-3fdfa097cfae">
      <p:Name>Bevarande</p:Name>
      <p:Description>Automatisk schemaläggning av innehåll som ska bearbetas, och utföra en bevarandeåtgärd på innehåll som har nått sitt förfallodatum.</p:Description>
      <p:CustomData>
        <Schedules nextStageId="3" default="true">
          <Schedule type="Default">
            <stages>
              <data stageId="1" recur="true" offset="36" unit="months">
                <formula id="Microsoft.Office.RecordsManagement.PolicyFeatures.Expiration.Formula.BuiltIn">
                  <number>0</number>
                  <property>NLLThinningTime</property>
                  <propertyid>2793489f-7251-475b-a975-480031914936</propertyid>
                  <period>months</period>
                </formula>
                <action type="workflow" id="d9837362-db90-41fe-8d27-3f4e28fd673a"/>
              </data>
              <data stageId="2">
                <formula id="Microsoft.Office.RecordsManagement.PolicyFeatures.Expiration.Formula.BuiltIn">
                  <number>1</number>
                  <property>NLLThinningTime</property>
                  <propertyid>2793489f-7251-475b-a975-480031914936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LLPublishDate xmlns="http://schemas.microsoft.com/sharepoint/v3">2023-02-04T23:00:00+00:00</NLLPublishDate>
    <NLLPublished xmlns="http://schemas.microsoft.com/sharepoint/v3" xsi:nil="true"/>
    <NLLPublishingstatus xmlns="http://schemas.microsoft.com/sharepoint/v3">Publicerad</NLLPublishingstatus>
    <NLLDocumentIDValue xmlns="http://schemas.microsoft.com/sharepoint/v3">ARBGRP704-449473926-60</NLLDocumentIDValue>
    <NLLThinningTime xmlns="http://schemas.microsoft.com/sharepoint/v3">2026-02-04T23:00:00+00:00</NLLThinningTime>
    <NLLPublishDateQuickpart xmlns="http://schemas.microsoft.com/sharepoint/v3">2023-02-05</NLLPublishDateQuickpart>
    <NLLInformationCollectionTaxHTField0 xmlns="http://schemas.microsoft.com/sharepoint/v3">
      <Terms xmlns="http://schemas.microsoft.com/office/infopath/2007/PartnerControls"/>
    </NLLInformationCollectionTaxHTField0>
    <NLLLockWorkflows xmlns="http://schemas.microsoft.com/sharepoint/v3">false</NLLLockWorkflows>
    <NLLEstablishedByQuickpart xmlns="http://schemas.microsoft.com/sharepoint/v3">Sofia Reinholdt</NLLEstablishedByQuickpart>
    <prdProcess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Att analysera</TermName>
          <TermId xmlns="http://schemas.microsoft.com/office/infopath/2007/PartnerControls">8373816e-cc5d-4bf1-9739-777a042d32b4</TermId>
        </TermInfo>
      </Terms>
    </prdProcessTaxHTField0>
    <AnsvarigQuickpart xmlns="http://schemas.microsoft.com/sharepoint/v3">Carola Fransson</AnsvarigQuickpart>
    <NLLEstablishedBy xmlns="http://schemas.microsoft.com/sharepoint/v3">
      <UserInfo>
        <DisplayName>Sofia Reinholdt</DisplayName>
        <AccountId>606</AccountId>
        <AccountType/>
      </UserInfo>
    </NLLEstablishedBy>
    <NLLStakeholder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 Norrbotten</TermName>
          <TermId xmlns="http://schemas.microsoft.com/office/infopath/2007/PartnerControls">2ac66d7d-7456-4491-b0c4-3e1d538f92db</TermId>
        </TermInfo>
      </Terms>
    </NLLStakeholderTaxHTField0>
    <NLLDocumentTyp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Information</TermName>
          <TermId xmlns="http://schemas.microsoft.com/office/infopath/2007/PartnerControls">57688ad1-3070-4f9b-930d-380ac1e3f4f2</TermId>
        </TermInfo>
      </Terms>
    </NLLDocumentTypeTaxHTField0>
    <NLLVersion xmlns="http://schemas.microsoft.com/sharepoint/v3">3.0</NLLVersion>
    <NLLInformationclass xmlns="http://schemas.microsoft.com/sharepoint/v3">Publik</NLLInformationclass>
    <NLLModifiedBy xmlns="http://schemas.microsoft.com/sharepoint/v3">Sofia Reinholdt</NLLModifiedBy>
    <NLLProducerPlac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Analysnätverk</TermName>
          <TermId xmlns="http://schemas.microsoft.com/office/infopath/2007/PartnerControls">dbc5f1c9-d438-4c67-8efe-657d2be29e4f</TermId>
        </TermInfo>
      </Terms>
    </NLLProducerPlaceTaxHTField0>
    <VersionComment xmlns="http://schemas.microsoft.com/sharepoint/v3" xsi:nil="true"/>
    <NLLDiarienummer xmlns="http://schemas.microsoft.com/sharepoint/v3" xsi:nil="true"/>
    <TaxKeywordTaxHTField xmlns="c7918ce9-5289-4a18-805d-4141408e94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Att analysera</TermName>
          <TermId xmlns="http://schemas.microsoft.com/office/infopath/2007/PartnerControls">8373816e-cc5d-4bf1-9739-777a042d32b4</TermId>
        </TermInfo>
        <TermInfo xmlns="http://schemas.microsoft.com/office/infopath/2007/PartnerControls">
          <TermName xmlns="http://schemas.microsoft.com/office/infopath/2007/PartnerControls">Analyser 2020</TermName>
          <TermId xmlns="http://schemas.microsoft.com/office/infopath/2007/PartnerControls">1fc4af38-74cd-4ac6-8461-3b831f4900c7</TermId>
        </TermInfo>
      </Terms>
    </TaxKeywordTaxHTField>
    <_dlc_DocId xmlns="c7918ce9-5289-4a18-805d-4141408e948c">ARBGRP704-449473926-60</_dlc_DocId>
    <_dlc_DocIdUrl xmlns="c7918ce9-5289-4a18-805d-4141408e948c">
      <Url>http://spportal.extvis.local/process/administrativ/_layouts/15/DocIdRedir.aspx?ID=ARBGRP704-449473926-60</Url>
      <Description>ARBGRP704-449473926-60</Description>
    </_dlc_DocIdUrl>
    <_dlc_DocIdPersistId xmlns="c7918ce9-5289-4a18-805d-4141408e948c">true</_dlc_DocIdPersistId>
    <_dlc_ExpireDateSaved xmlns="http://schemas.microsoft.com/sharepoint/v3" xsi:nil="true"/>
    <_dlc_ExpireDate xmlns="http://schemas.microsoft.com/sharepoint/v3">2026-03-04T23:00:00+00:00</_dlc_ExpireDate>
    <VIS_DocumentId xmlns="e1dec489-f745-4ed5-9c00-958a11aea6df">
      <Url>https://samarbeta.nll.se/producentplats/analysnatverk/_layouts/15/DocIdRedir.aspx?ID=ARBGRP704-449473926-60</Url>
      <Description>ARBGRP704-449473926-60</Description>
    </VIS_DocumentId>
    <VISResponsible xmlns="e1dec489-f745-4ed5-9c00-958a11aea6df">
      <UserInfo>
        <DisplayName>Carola Fransson</DisplayName>
        <AccountId>6</AccountId>
        <AccountType/>
      </UserInfo>
    </VISResponsible>
    <DocumentStatus xmlns="e1dec489-f745-4ed5-9c00-958a11aea6df">
      <Url>https://samarbeta.nll.se/producentplats/analysnatverk/_layouts/15/wrkstat.aspx?List=9abec2d5-c89e-4370-9b2f-9eec1faedc0d&amp;WorkflowInstanceName=48187c15-8337-441d-ba41-760a8341065e</Url>
      <Description>Publicerad</Description>
    </DocumentStatus>
    <_dlc_Exempt xmlns="http://schemas.microsoft.com/sharepoint/v3">false</_dlc_Exempt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Informerande dokument" ma:contentTypeID="0x010100D7963E0E5B7A40E5AEA07389401D709F007B1238BBD93543428C20870054E92DBF0100907CEEA6569A954C976B7824CE75F91F" ma:contentTypeVersion="1901" ma:contentTypeDescription="Informerande dokument" ma:contentTypeScope="" ma:versionID="43ea6297449331d8f34ee2e56ee2b5e1">
  <xsd:schema xmlns:xsd="http://www.w3.org/2001/XMLSchema" xmlns:xs="http://www.w3.org/2001/XMLSchema" xmlns:p="http://schemas.microsoft.com/office/2006/metadata/properties" xmlns:ns1="http://schemas.microsoft.com/sharepoint/v3" xmlns:ns2="c7918ce9-5289-4a18-805d-4141408e948c" xmlns:ns3="e1dec489-f745-4ed5-9c00-958a11aea6df" targetNamespace="http://schemas.microsoft.com/office/2006/metadata/properties" ma:root="true" ma:fieldsID="6311f6d6775347c6999724c93388e0ca" ns1:_="" ns2:_="" ns3:_="">
    <xsd:import namespace="http://schemas.microsoft.com/sharepoint/v3"/>
    <xsd:import namespace="c7918ce9-5289-4a18-805d-4141408e948c"/>
    <xsd:import namespace="e1dec489-f745-4ed5-9c00-958a11aea6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VIS_DocumentId" minOccurs="0"/>
                <xsd:element ref="ns1:NLLStakeholderTaxHTField0" minOccurs="0"/>
                <xsd:element ref="ns2:TaxKeywordTaxHTField" minOccurs="0"/>
                <xsd:element ref="ns3:DocumentStatus" minOccurs="0"/>
                <xsd:element ref="ns1:NLLInformationclass"/>
                <xsd:element ref="ns1:NLLThinningTime" minOccurs="0"/>
                <xsd:element ref="ns3:VISResponsible"/>
                <xsd:element ref="ns1:AnsvarigQuickpart" minOccurs="0"/>
                <xsd:element ref="ns1:NLLDocumentTypeTaxHTField0" minOccurs="0"/>
                <xsd:element ref="ns1:_dlc_Exempt" minOccurs="0"/>
                <xsd:element ref="ns1:_dlc_ExpireDateSaved" minOccurs="0"/>
                <xsd:element ref="ns1:_dlc_ExpireDate" minOccurs="0"/>
                <xsd:element ref="ns1:prdProcessTaxHTField0" minOccurs="0"/>
                <xsd:element ref="ns1:NLLVersion" minOccurs="0"/>
                <xsd:element ref="ns1:NLLModifiedBy" minOccurs="0"/>
                <xsd:element ref="ns1:NLLDocumentIDValue" minOccurs="0"/>
                <xsd:element ref="ns1:NLLPublishingstatus" minOccurs="0"/>
                <xsd:element ref="ns1:NLLDiarienummer" minOccurs="0"/>
                <xsd:element ref="ns1:NLLPublishDate" minOccurs="0"/>
                <xsd:element ref="ns1:NLLInformationCollectionTaxHTField0" minOccurs="0"/>
                <xsd:element ref="ns1:NLLProducerPlaceTaxHTField0" minOccurs="0"/>
                <xsd:element ref="ns1:NLLEstablishedBy"/>
                <xsd:element ref="ns1:NLLEstablishedByQuickpart" minOccurs="0"/>
                <xsd:element ref="ns1:VersionComment" minOccurs="0"/>
                <xsd:element ref="ns1:NLLPublishDateQuickpart" minOccurs="0"/>
                <xsd:element ref="ns1:NLLLockWorkflows" minOccurs="0"/>
                <xsd:element ref="ns1:NLLPublish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LLStakeholderTaxHTField0" ma:index="13" nillable="true" ma:taxonomy="true" ma:internalName="NLLStakeholderTaxHTField0" ma:taxonomyFieldName="NLLStakeholder" ma:displayName="Gäller för verksamhet" ma:fieldId="{fc9b4796-81cc-4809-b89e-b480826c68b7}" ma:taxonomyMulti="true" ma:sspId="39d54842-4abd-4019-b0bf-19e71d696155" ma:termSetId="012a677c-9277-4d4c-83ea-a9768cc277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Informationclass" ma:index="17" ma:displayName="Informationsklass" ma:internalName="NLLInformationclass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NLLThinningTime" ma:index="19" nillable="true" ma:displayName="Gallringsfrist" ma:format="DateOnly" ma:hidden="true" ma:internalName="NLLThinningTime">
      <xsd:simpleType>
        <xsd:restriction base="dms:DateTime"/>
      </xsd:simpleType>
    </xsd:element>
    <xsd:element name="AnsvarigQuickpart" ma:index="21" nillable="true" ma:displayName="AnsvarigQuickpart" ma:hidden="true" ma:internalName="AnsvarigQuickpart">
      <xsd:simpleType>
        <xsd:restriction base="dms:Text"/>
      </xsd:simpleType>
    </xsd:element>
    <xsd:element name="NLLDocumentTypeTaxHTField0" ma:index="23" ma:taxonomy="true" ma:internalName="NLLDocumentTypeTaxHTField0" ma:taxonomyFieldName="NLLDocumentType" ma:displayName="Dokumenttyp" ma:fieldId="{38578a5b-744a-40d6-84e1-ab48bc8b5a57}" ma:sspId="39d54842-4abd-4019-b0bf-19e71d696155" ma:termSetId="52dfd850-14dd-4e84-a867-57b1223f01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4" nillable="true" ma:displayName="Undanta från princip" ma:hidden="true" ma:internalName="_dlc_Exempt" ma:readOnly="true">
      <xsd:simpleType>
        <xsd:restriction base="dms:Unknown"/>
      </xsd:simpleType>
    </xsd:element>
    <xsd:element name="_dlc_ExpireDateSaved" ma:index="25" nillable="true" ma:displayName="Originalförfallodag" ma:hidden="true" ma:internalName="_dlc_ExpireDateSaved" ma:readOnly="true">
      <xsd:simpleType>
        <xsd:restriction base="dms:DateTime"/>
      </xsd:simpleType>
    </xsd:element>
    <xsd:element name="_dlc_ExpireDate" ma:index="26" nillable="true" ma:displayName="Förfallodatum" ma:description="" ma:hidden="true" ma:indexed="true" ma:internalName="_dlc_ExpireDate" ma:readOnly="true">
      <xsd:simpleType>
        <xsd:restriction base="dms:DateTime"/>
      </xsd:simpleType>
    </xsd:element>
    <xsd:element name="prdProcessTaxHTField0" ma:index="27" nillable="true" ma:taxonomy="true" ma:internalName="prdProcessTaxHTField0" ma:taxonomyFieldName="prdProcess" ma:displayName="Process" ma:fieldId="{7458416b-87c5-4f2a-97ed-9ee5dd1e516d}" ma:taxonomyMulti="true" ma:sspId="39d54842-4abd-4019-b0bf-19e71d696155" ma:termSetId="747d8a4a-b066-47e6-b826-8f1c93ac40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Version" ma:index="28" nillable="true" ma:displayName="Version" ma:internalName="NLLVersion" ma:readOnly="false">
      <xsd:simpleType>
        <xsd:restriction base="dms:Text"/>
      </xsd:simpleType>
    </xsd:element>
    <xsd:element name="NLLModifiedBy" ma:index="29" nillable="true" ma:displayName="Upprättad av" ma:hidden="true" ma:internalName="NLLModifiedBy">
      <xsd:simpleType>
        <xsd:restriction base="dms:Text"/>
      </xsd:simpleType>
    </xsd:element>
    <xsd:element name="NLLDocumentIDValue" ma:index="30" nillable="true" ma:displayName="Dokument-Id Värde" ma:hidden="true" ma:internalName="NLLDocumentIDValue">
      <xsd:simpleType>
        <xsd:restriction base="dms:Text"/>
      </xsd:simpleType>
    </xsd:element>
    <xsd:element name="NLLPublishingstatus" ma:index="31" nillable="true" ma:displayName="Publiceringsstatus" ma:internalName="NLLPublishingstatus" ma:readOnly="false">
      <xsd:simpleType>
        <xsd:restriction base="dms:Choice">
          <xsd:enumeration value="Ej Publicerad"/>
          <xsd:enumeration value="Publicerad"/>
          <xsd:enumeration value="Avpublicerad"/>
          <xsd:enumeration value="Revidering krävs"/>
          <xsd:enumeration value="Revidering pågår"/>
        </xsd:restriction>
      </xsd:simpleType>
    </xsd:element>
    <xsd:element name="NLLDiarienummer" ma:index="32" nillable="true" ma:displayName="Diarienummer" ma:description="" ma:internalName="NLLDiarienummer" ma:readOnly="false">
      <xsd:simpleType>
        <xsd:restriction base="dms:Text"/>
      </xsd:simpleType>
    </xsd:element>
    <xsd:element name="NLLPublishDate" ma:index="34" nillable="true" ma:displayName="Publiceringsdatum" ma:format="DateOnly" ma:hidden="true" ma:internalName="NLLPublishDate">
      <xsd:simpleType>
        <xsd:restriction base="dms:DateTime"/>
      </xsd:simpleType>
    </xsd:element>
    <xsd:element name="NLLInformationCollectionTaxHTField0" ma:index="35" nillable="true" ma:taxonomy="true" ma:internalName="NLLInformationCollectionTaxHTField0" ma:taxonomyFieldName="NLLInformationCollection" ma:displayName="Informationssamling" ma:fieldId="{5965f86f-d738-4017-88d8-24d6ef34a791}" ma:taxonomyMulti="true" ma:sspId="39d54842-4abd-4019-b0bf-19e71d696155" ma:termSetId="60e00f7a-77a4-4c71-b63e-bae2eb97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ProducerPlaceTaxHTField0" ma:index="37" nillable="true" ma:taxonomy="true" ma:internalName="NLLProducerPlaceTaxHTField0" ma:taxonomyFieldName="NLLProducerPlace" ma:displayName="Producentplats" ma:fieldId="{e174ebea-294d-44bc-9c09-0f97f1197811}" ma:sspId="39d54842-4abd-4019-b0bf-19e71d696155" ma:termSetId="45f1cc5b-3028-4a82-8c90-ecfb5e2e86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EstablishedBy" ma:index="38" ma:displayName="Upprättad av" ma:list="UserInfo" ma:SharePointGroup="0" ma:internalName="NLLEstablished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LLEstablishedByQuickpart" ma:index="39" nillable="true" ma:displayName="Upprättad av Quickpart" ma:hidden="true" ma:internalName="NLLEstablishedByQuickpart">
      <xsd:simpleType>
        <xsd:restriction base="dms:Text"/>
      </xsd:simpleType>
    </xsd:element>
    <xsd:element name="VersionComment" ma:index="40" nillable="true" ma:displayName="Versionskommentar" ma:hidden="true" ma:internalName="VersionComment" ma:readOnly="false">
      <xsd:simpleType>
        <xsd:restriction base="dms:Text"/>
      </xsd:simpleType>
    </xsd:element>
    <xsd:element name="NLLPublishDateQuickpart" ma:index="41" nillable="true" ma:displayName="Publiceringsdatum Quickpart" ma:hidden="true" ma:internalName="NLLPublishDateQuickpart">
      <xsd:simpleType>
        <xsd:restriction base="dms:Text"/>
      </xsd:simpleType>
    </xsd:element>
    <xsd:element name="NLLLockWorkflows" ma:index="42" nillable="true" ma:displayName="ArbetsflödeKörs" ma:default="0" ma:hidden="true" ma:internalName="NLLLockWorkflows">
      <xsd:simpleType>
        <xsd:restriction base="dms:Boolean"/>
      </xsd:simpleType>
    </xsd:element>
    <xsd:element name="NLLPublished" ma:index="43" nillable="true" ma:displayName="Publicerad" ma:hidden="true" ma:internalName="NLLPublishe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18ce9-5289-4a18-805d-4141408e94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NLL-Nyckelord" ma:fieldId="{23f27201-bee3-471e-b2e7-b64fd8b7ca38}" ma:taxonomyMulti="true" ma:sspId="39d54842-4abd-4019-b0bf-19e71d69615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c489-f745-4ed5-9c00-958a11aea6df" elementFormDefault="qualified">
    <xsd:import namespace="http://schemas.microsoft.com/office/2006/documentManagement/types"/>
    <xsd:import namespace="http://schemas.microsoft.com/office/infopath/2007/PartnerControls"/>
    <xsd:element name="VIS_DocumentId" ma:index="12" nillable="true" ma:displayName="Producentplats ID" ma:hidden="true" ma:internalName="VIS_Doc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Status" ma:index="16" nillable="true" ma:displayName="Dokumentstatus" ma:hidden="true" ma:internalName="Dokumentstatu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ISResponsible" ma:index="20" ma:displayName="Ansvarig" ma:list="UserInfo" ma:internalName="VISResponsible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E4ADEF-BF34-4511-83A5-355916C2CD0E}"/>
</file>

<file path=customXml/itemProps2.xml><?xml version="1.0" encoding="utf-8"?>
<ds:datastoreItem xmlns:ds="http://schemas.openxmlformats.org/officeDocument/2006/customXml" ds:itemID="{C603A5A9-079C-4CF1-9EDD-627347DD18F7}"/>
</file>

<file path=customXml/itemProps3.xml><?xml version="1.0" encoding="utf-8"?>
<ds:datastoreItem xmlns:ds="http://schemas.openxmlformats.org/officeDocument/2006/customXml" ds:itemID="{4573FE12-68BB-4B8C-AA5E-925C8E01D07C}"/>
</file>

<file path=customXml/itemProps4.xml><?xml version="1.0" encoding="utf-8"?>
<ds:datastoreItem xmlns:ds="http://schemas.openxmlformats.org/officeDocument/2006/customXml" ds:itemID="{2B442BCB-3D9F-434C-AE6F-124AC343A70B}">
  <ds:schemaRefs>
    <ds:schemaRef ds:uri="5be4c0d7-1669-4602-aa1e-6d1f3c001aef"/>
    <ds:schemaRef ds:uri="http://purl.org/dc/terms/"/>
    <ds:schemaRef ds:uri="http://schemas.microsoft.com/office/2006/documentManagement/types"/>
    <ds:schemaRef ds:uri="http://schemas.microsoft.com/sharepoint/v3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54E051B3-D50D-4970-98E0-43249CF0AD28}"/>
</file>

<file path=docProps/app.xml><?xml version="1.0" encoding="utf-8"?>
<Properties xmlns="http://schemas.openxmlformats.org/officeDocument/2006/extended-properties" xmlns:vt="http://schemas.openxmlformats.org/officeDocument/2006/docPropsVTypes">
  <Template>Region Norrbotten_vit</Template>
  <TotalTime>403</TotalTime>
  <Words>59</Words>
  <Application>Microsoft Office PowerPoint</Application>
  <PresentationFormat>Bildspel på skärmen (16:9)</PresentationFormat>
  <Paragraphs>29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Region Norrbotten_vit</vt:lpstr>
      <vt:lpstr>PowerPoint-presentation</vt:lpstr>
      <vt:lpstr>PowerPoint-presentation</vt:lpstr>
    </vt:vector>
  </TitlesOfParts>
  <Company>Region Norrbotten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Sofia Reinholdt</dc:creator>
  <cp:keywords>Att analysera; Analyser 2020</cp:keywords>
  <cp:lastModifiedBy>Sofia Reinholdt</cp:lastModifiedBy>
  <cp:revision>4</cp:revision>
  <cp:lastPrinted>2015-10-01T11:12:07Z</cp:lastPrinted>
  <dcterms:created xsi:type="dcterms:W3CDTF">2020-01-29T07:42:12Z</dcterms:created>
  <dcterms:modified xsi:type="dcterms:W3CDTF">2020-01-31T12:12:10Z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0x010100D7963E0E5B7A40E5AEA07389401D709F007B1238BBD93543428C20870054E92DBF0100907CEEA6569A954C976B7824CE75F91F</vt:lpwstr>
  </property>
  <property fmtid="{D5CDD505-2E9C-101B-9397-08002B2CF9AE}" pid="3" name="TaxKeyword">
    <vt:lpwstr>9650;#Att analysera|8373816e-cc5d-4bf1-9739-777a042d32b4;#9315;#Analyser 2020|1fc4af38-74cd-4ac6-8461-3b831f4900c7</vt:lpwstr>
  </property>
  <property fmtid="{D5CDD505-2E9C-101B-9397-08002B2CF9AE}" pid="4" name="CareActionCodeSurgical">
    <vt:lpwstr/>
  </property>
  <property fmtid="{D5CDD505-2E9C-101B-9397-08002B2CF9AE}" pid="5" name="NLLProducerPlace">
    <vt:lpwstr>8304;#Analysnätverk|dbc5f1c9-d438-4c67-8efe-657d2be29e4f</vt:lpwstr>
  </property>
  <property fmtid="{D5CDD505-2E9C-101B-9397-08002B2CF9AE}" pid="6" name="NLLApprovedByQuickPart">
    <vt:lpwstr/>
  </property>
  <property fmtid="{D5CDD505-2E9C-101B-9397-08002B2CF9AE}" pid="7" name="NLLInformationCollection">
    <vt:lpwstr/>
  </property>
  <property fmtid="{D5CDD505-2E9C-101B-9397-08002B2CF9AE}" pid="8" name="NLLProjectDescription">
    <vt:lpwstr/>
  </property>
  <property fmtid="{D5CDD505-2E9C-101B-9397-08002B2CF9AE}" pid="9" name="PsychiatricCodeTaxHTField0">
    <vt:lpwstr/>
  </property>
  <property fmtid="{D5CDD505-2E9C-101B-9397-08002B2CF9AE}" pid="10" name="NLLStakeholder">
    <vt:lpwstr>1687;#Region Norrbotten|2ac66d7d-7456-4491-b0c4-3e1d538f92db</vt:lpwstr>
  </property>
  <property fmtid="{D5CDD505-2E9C-101B-9397-08002B2CF9AE}" pid="11" name="TLVCodeDiagnosisTaxHTField0">
    <vt:lpwstr/>
  </property>
  <property fmtid="{D5CDD505-2E9C-101B-9397-08002B2CF9AE}" pid="12" name="NPUCode">
    <vt:lpwstr/>
  </property>
  <property fmtid="{D5CDD505-2E9C-101B-9397-08002B2CF9AE}" pid="13" name="NLLClosureDate">
    <vt:lpwstr/>
  </property>
  <property fmtid="{D5CDD505-2E9C-101B-9397-08002B2CF9AE}" pid="14" name="NLLProducerplaceID">
    <vt:lpwstr/>
  </property>
  <property fmtid="{D5CDD505-2E9C-101B-9397-08002B2CF9AE}" pid="15" name="NLLPublishedTemplate">
    <vt:lpwstr/>
  </property>
  <property fmtid="{D5CDD505-2E9C-101B-9397-08002B2CF9AE}" pid="16" name="NLLWFComment">
    <vt:lpwstr/>
  </property>
  <property fmtid="{D5CDD505-2E9C-101B-9397-08002B2CF9AE}" pid="17" name="NLLPTCName">
    <vt:lpwstr/>
  </property>
  <property fmtid="{D5CDD505-2E9C-101B-9397-08002B2CF9AE}" pid="18" name="SpecialtyTaxHTField0">
    <vt:lpwstr/>
  </property>
  <property fmtid="{D5CDD505-2E9C-101B-9397-08002B2CF9AE}" pid="19" name="CareActionCodeNonSurgical">
    <vt:lpwstr/>
  </property>
  <property fmtid="{D5CDD505-2E9C-101B-9397-08002B2CF9AE}" pid="20" name="AnalysisNameTaxHTField0">
    <vt:lpwstr/>
  </property>
  <property fmtid="{D5CDD505-2E9C-101B-9397-08002B2CF9AE}" pid="21" name="Specialty">
    <vt:lpwstr/>
  </property>
  <property fmtid="{D5CDD505-2E9C-101B-9397-08002B2CF9AE}" pid="22" name="NLLMtptCode">
    <vt:lpwstr/>
  </property>
  <property fmtid="{D5CDD505-2E9C-101B-9397-08002B2CF9AE}" pid="23" name="NLLProjectUrl">
    <vt:lpwstr/>
  </property>
  <property fmtid="{D5CDD505-2E9C-101B-9397-08002B2CF9AE}" pid="24" name="ICD10Code">
    <vt:lpwstr/>
  </property>
  <property fmtid="{D5CDD505-2E9C-101B-9397-08002B2CF9AE}" pid="25" name="NLLProjectStatus">
    <vt:lpwstr/>
  </property>
  <property fmtid="{D5CDD505-2E9C-101B-9397-08002B2CF9AE}" pid="26" name="NLLSteeringGroup">
    <vt:lpwstr/>
  </property>
  <property fmtid="{D5CDD505-2E9C-101B-9397-08002B2CF9AE}" pid="27" name="NLLMeetingTypeTaxHTField0">
    <vt:lpwstr/>
  </property>
  <property fmtid="{D5CDD505-2E9C-101B-9397-08002B2CF9AE}" pid="28" name="NLLTemplateStatus">
    <vt:lpwstr/>
  </property>
  <property fmtid="{D5CDD505-2E9C-101B-9397-08002B2CF9AE}" pid="29" name="CareActionCodeSurgicalTaxHTField0">
    <vt:lpwstr/>
  </property>
  <property fmtid="{D5CDD505-2E9C-101B-9397-08002B2CF9AE}" pid="30" name="PharmaceuticalCodeTaxHTField0">
    <vt:lpwstr/>
  </property>
  <property fmtid="{D5CDD505-2E9C-101B-9397-08002B2CF9AE}" pid="31" name="NLLProjectLeader">
    <vt:lpwstr/>
  </property>
  <property fmtid="{D5CDD505-2E9C-101B-9397-08002B2CF9AE}" pid="32" name="NLLDecisionLevelManagedTaxHTField0">
    <vt:lpwstr/>
  </property>
  <property fmtid="{D5CDD505-2E9C-101B-9397-08002B2CF9AE}" pid="34" name="NLLDefaultTemplate">
    <vt:lpwstr/>
  </property>
  <property fmtid="{D5CDD505-2E9C-101B-9397-08002B2CF9AE}" pid="35" name="NLLProjectVisitor">
    <vt:lpwstr/>
  </property>
  <property fmtid="{D5CDD505-2E9C-101B-9397-08002B2CF9AE}" pid="36" name="NLLApprovedBy">
    <vt:lpwstr/>
  </property>
  <property fmtid="{D5CDD505-2E9C-101B-9397-08002B2CF9AE}" pid="37" name="NLLDecisionLevelManaged">
    <vt:lpwstr/>
  </property>
  <property fmtid="{D5CDD505-2E9C-101B-9397-08002B2CF9AE}" pid="38" name="CompulsoryAction">
    <vt:lpwstr/>
  </property>
  <property fmtid="{D5CDD505-2E9C-101B-9397-08002B2CF9AE}" pid="39" name="ICD10CodeTaxHTField0">
    <vt:lpwstr/>
  </property>
  <property fmtid="{D5CDD505-2E9C-101B-9397-08002B2CF9AE}" pid="40" name="Godkänn dokument">
    <vt:lpwstr>, </vt:lpwstr>
  </property>
  <property fmtid="{D5CDD505-2E9C-101B-9397-08002B2CF9AE}" pid="41" name="NLLProjectOwner">
    <vt:lpwstr/>
  </property>
  <property fmtid="{D5CDD505-2E9C-101B-9397-08002B2CF9AE}" pid="42" name="NPUCodeTaxHTField0">
    <vt:lpwstr/>
  </property>
  <property fmtid="{D5CDD505-2E9C-101B-9397-08002B2CF9AE}" pid="43" name="NLLTemplateFolderDescription">
    <vt:lpwstr/>
  </property>
  <property fmtid="{D5CDD505-2E9C-101B-9397-08002B2CF9AE}" pid="44" name="TLVCodeAction">
    <vt:lpwstr/>
  </property>
  <property fmtid="{D5CDD505-2E9C-101B-9397-08002B2CF9AE}" pid="45" name="RadiologicalCode">
    <vt:lpwstr/>
  </property>
  <property fmtid="{D5CDD505-2E9C-101B-9397-08002B2CF9AE}" pid="46" name="References">
    <vt:lpwstr/>
  </property>
  <property fmtid="{D5CDD505-2E9C-101B-9397-08002B2CF9AE}" pid="47" name="prdProcess">
    <vt:lpwstr>6182;#Att analysera|8373816e-cc5d-4bf1-9739-777a042d32b4</vt:lpwstr>
  </property>
  <property fmtid="{D5CDD505-2E9C-101B-9397-08002B2CF9AE}" pid="48" name="NLLProjectOrderStatus">
    <vt:lpwstr/>
  </property>
  <property fmtid="{D5CDD505-2E9C-101B-9397-08002B2CF9AE}" pid="49" name="NLLReferenceGroup">
    <vt:lpwstr/>
  </property>
  <property fmtid="{D5CDD505-2E9C-101B-9397-08002B2CF9AE}" pid="50" name="TLVCodeDiagnosis">
    <vt:lpwstr/>
  </property>
  <property fmtid="{D5CDD505-2E9C-101B-9397-08002B2CF9AE}" pid="51" name="PharmaceuticalCode">
    <vt:lpwstr/>
  </property>
  <property fmtid="{D5CDD505-2E9C-101B-9397-08002B2CF9AE}" pid="52" name="NLLInitiationDate">
    <vt:lpwstr/>
  </property>
  <property fmtid="{D5CDD505-2E9C-101B-9397-08002B2CF9AE}" pid="54" name="ReferencesTaxHTField0">
    <vt:lpwstr/>
  </property>
  <property fmtid="{D5CDD505-2E9C-101B-9397-08002B2CF9AE}" pid="55" name="NLLWindingUpDate">
    <vt:lpwstr/>
  </property>
  <property fmtid="{D5CDD505-2E9C-101B-9397-08002B2CF9AE}" pid="56" name="TLVCodeActionTaxHTField0">
    <vt:lpwstr/>
  </property>
  <property fmtid="{D5CDD505-2E9C-101B-9397-08002B2CF9AE}" pid="57" name="NLLProjectNr">
    <vt:lpwstr/>
  </property>
  <property fmtid="{D5CDD505-2E9C-101B-9397-08002B2CF9AE}" pid="58" name="Granska dokument">
    <vt:lpwstr>, </vt:lpwstr>
  </property>
  <property fmtid="{D5CDD505-2E9C-101B-9397-08002B2CF9AE}" pid="59" name="NLLProjectTypeTaxHTField0">
    <vt:lpwstr/>
  </property>
  <property fmtid="{D5CDD505-2E9C-101B-9397-08002B2CF9AE}" pid="60" name="NLLPTCProcessTeam">
    <vt:lpwstr/>
  </property>
  <property fmtid="{D5CDD505-2E9C-101B-9397-08002B2CF9AE}" pid="61" name="RadiologicalCodeTaxHTField0">
    <vt:lpwstr/>
  </property>
  <property fmtid="{D5CDD505-2E9C-101B-9397-08002B2CF9AE}" pid="62" name="NLLImplementationDate">
    <vt:lpwstr/>
  </property>
  <property fmtid="{D5CDD505-2E9C-101B-9397-08002B2CF9AE}" pid="63" name="PsychiatricCode">
    <vt:lpwstr/>
  </property>
  <property fmtid="{D5CDD505-2E9C-101B-9397-08002B2CF9AE}" pid="64" name="Publicera dokument">
    <vt:lpwstr>, </vt:lpwstr>
  </property>
  <property fmtid="{D5CDD505-2E9C-101B-9397-08002B2CF9AE}" pid="65" name="NLLProjectType">
    <vt:lpwstr/>
  </property>
  <property fmtid="{D5CDD505-2E9C-101B-9397-08002B2CF9AE}" pid="66" name="AnalysisName">
    <vt:lpwstr/>
  </property>
  <property fmtid="{D5CDD505-2E9C-101B-9397-08002B2CF9AE}" pid="67" name="NLLMtptCodeTaxHTField0">
    <vt:lpwstr/>
  </property>
  <property fmtid="{D5CDD505-2E9C-101B-9397-08002B2CF9AE}" pid="68" name="NLLLatestProjectTrackingDate">
    <vt:lpwstr/>
  </property>
  <property fmtid="{D5CDD505-2E9C-101B-9397-08002B2CF9AE}" pid="69" name="NLLDocumentType">
    <vt:lpwstr>1465;#Information|57688ad1-3070-4f9b-930d-380ac1e3f4f2</vt:lpwstr>
  </property>
  <property fmtid="{D5CDD505-2E9C-101B-9397-08002B2CF9AE}" pid="70" name="NLLProjectTypeText">
    <vt:lpwstr/>
  </property>
  <property fmtid="{D5CDD505-2E9C-101B-9397-08002B2CF9AE}" pid="71" name="NLLEstablishingDate">
    <vt:lpwstr/>
  </property>
  <property fmtid="{D5CDD505-2E9C-101B-9397-08002B2CF9AE}" pid="72" name="NLLProjectMember">
    <vt:lpwstr/>
  </property>
  <property fmtid="{D5CDD505-2E9C-101B-9397-08002B2CF9AE}" pid="73" name="NLLProcessTeamLookup">
    <vt:lpwstr/>
  </property>
  <property fmtid="{D5CDD505-2E9C-101B-9397-08002B2CF9AE}" pid="74" name="CareActionCodeNonSurgicalTaxHTField0">
    <vt:lpwstr/>
  </property>
  <property fmtid="{D5CDD505-2E9C-101B-9397-08002B2CF9AE}" pid="75" name="CompulsoryActionTaxHTField0">
    <vt:lpwstr/>
  </property>
  <property fmtid="{D5CDD505-2E9C-101B-9397-08002B2CF9AE}" pid="76" name="NLLMeetingType">
    <vt:lpwstr/>
  </property>
  <property fmtid="{D5CDD505-2E9C-101B-9397-08002B2CF9AE}" pid="77" name="NLLProjectName">
    <vt:lpwstr/>
  </property>
  <property fmtid="{D5CDD505-2E9C-101B-9397-08002B2CF9AE}" pid="78" name="_dlc_policyId">
    <vt:lpwstr>0x010100D7963E0E5B7A40E5AEA07389401D709F007B1238BBD93543428C20870054E92DBF|1214505165</vt:lpwstr>
  </property>
  <property fmtid="{D5CDD505-2E9C-101B-9397-08002B2CF9AE}" pid="79" name="ItemRetentionFormula">
    <vt:lpwstr>&lt;formula id="Microsoft.Office.RecordsManagement.PolicyFeatures.Expiration.Formula.BuiltIn"&gt;&lt;number&gt;1&lt;/number&gt;&lt;property&gt;NLLThinningTime&lt;/property&gt;&lt;propertyid&gt;2793489f-7251-475b-a975-480031914936&lt;/propertyid&gt;&lt;period&gt;months&lt;/period&gt;&lt;/formula&gt;</vt:lpwstr>
  </property>
  <property fmtid="{D5CDD505-2E9C-101B-9397-08002B2CF9AE}" pid="80" name="_dlc_DocIdItemGuid">
    <vt:lpwstr>40607f17-9741-4518-88f7-f53d57d6170d</vt:lpwstr>
  </property>
  <property fmtid="{D5CDD505-2E9C-101B-9397-08002B2CF9AE}" pid="81" name="TaxCatchAll">
    <vt:lpwstr>9315;#Analyser 2020;#6182;#Att analysera|8373816e-cc5d-4bf1-9739-777a042d32b4;#8304;#Analysnätverk|dbc5f1c9-d438-4c67-8efe-657d2be29e4f;#9650;#Att analysera;#1687;#Region Norrbotten|2ac66d7d-7456-4491-b0c4-3e1d538f92db;#1465;#Information|57688ad1-3070-4f9b-930d-380ac1e3f4f2</vt:lpwstr>
  </property>
  <property fmtid="{D5CDD505-2E9C-101B-9397-08002B2CF9AE}" pid="83" name="_dlc_ItemStageId">
    <vt:lpwstr/>
  </property>
  <property fmtid="{D5CDD505-2E9C-101B-9397-08002B2CF9AE}" pid="84" name="Order">
    <vt:r8>2365200</vt:r8>
  </property>
  <property fmtid="{D5CDD505-2E9C-101B-9397-08002B2CF9AE}" pid="85" name="xd_ProgID">
    <vt:lpwstr/>
  </property>
  <property fmtid="{D5CDD505-2E9C-101B-9397-08002B2CF9AE}" pid="86" name="_SourceUrl">
    <vt:lpwstr/>
  </property>
  <property fmtid="{D5CDD505-2E9C-101B-9397-08002B2CF9AE}" pid="87" name="_SharedFileIndex">
    <vt:lpwstr/>
  </property>
  <property fmtid="{D5CDD505-2E9C-101B-9397-08002B2CF9AE}" pid="88" name="TemplateUrl">
    <vt:lpwstr/>
  </property>
  <property fmtid="{D5CDD505-2E9C-101B-9397-08002B2CF9AE}" pid="90" name="NLLDecisionLevelGoverning">
    <vt:lpwstr/>
  </property>
  <property fmtid="{D5CDD505-2E9C-101B-9397-08002B2CF9AE}" pid="91" name="NLLFactOwner">
    <vt:lpwstr/>
  </property>
  <property fmtid="{D5CDD505-2E9C-101B-9397-08002B2CF9AE}" pid="92" name="NLLFactOwnerText">
    <vt:lpwstr/>
  </property>
  <property fmtid="{D5CDD505-2E9C-101B-9397-08002B2CF9AE}" pid="93" name="xd_Signature">
    <vt:bool>false</vt:bool>
  </property>
  <property fmtid="{D5CDD505-2E9C-101B-9397-08002B2CF9AE}" pid="94" name="NLLDecisionLevel">
    <vt:lpwstr/>
  </property>
  <property fmtid="{D5CDD505-2E9C-101B-9397-08002B2CF9AE}" pid="95" name="NLLPTCProcessLeader">
    <vt:lpwstr/>
  </property>
  <property fmtid="{D5CDD505-2E9C-101B-9397-08002B2CF9AE}" pid="97" name="NLLPTCVISEditor">
    <vt:lpwstr/>
  </property>
</Properties>
</file>